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0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11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3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볶음밥과 삶은 계란을 넣은 샐러드 그릇과 젓가락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연어 어묵, 샐러드, 후무스가 든 그릇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파슬리 버터, 구운 헤이즐넛, 파르메산 치즈를 올린 파파르델레 파스타 그릇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볶음밥과 삶은 계란을 넣은 샐러드 그릇과 젓가락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파슬리 버터, 구운 헤이즐넛, 파르메산 치즈를 올린 파파르델레 파스타 그릇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7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ung Eunjo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825500">
              <a:defRPr sz="3600"/>
            </a:lvl1pPr>
          </a:lstStyle>
          <a:p>
            <a:pPr/>
            <a:r>
              <a:t>Sung Eunjoon</a:t>
            </a:r>
          </a:p>
        </p:txBody>
      </p:sp>
      <p:sp>
        <p:nvSpPr>
          <p:cNvPr id="172" name="FPGA PL 기반 실시간 영상 처리 및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ctr">
              <a:defRPr spc="-182" sz="9100"/>
            </a:pPr>
            <a:r>
              <a:t>FPGA PL 기반 실시간 영상 처리 및</a:t>
            </a:r>
          </a:p>
          <a:p>
            <a:pPr algn="ctr">
              <a:defRPr spc="-182" sz="9100"/>
            </a:pPr>
            <a:r>
              <a:t>크로마키 합성 시스템</a:t>
            </a:r>
          </a:p>
        </p:txBody>
      </p:sp>
      <p:sp>
        <p:nvSpPr>
          <p:cNvPr id="173" name="고속 영상 데이터의 무결성을 유지하며 실시간으로 데이터를 가공하고 출력하는 파이프라인 구축"/>
          <p:cNvSpPr txBox="1"/>
          <p:nvPr/>
        </p:nvSpPr>
        <p:spPr>
          <a:xfrm>
            <a:off x="2670867" y="7789569"/>
            <a:ext cx="18287160" cy="719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고속 영상 데이터의 무결성을 유지하며 실시간으로 데이터를 가공하고 출력하는 파이프라인 구축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4. Debug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Debugging</a:t>
            </a:r>
          </a:p>
        </p:txBody>
      </p:sp>
      <p:sp>
        <p:nvSpPr>
          <p:cNvPr id="372" name="Problem"/>
          <p:cNvSpPr txBox="1"/>
          <p:nvPr/>
        </p:nvSpPr>
        <p:spPr>
          <a:xfrm>
            <a:off x="351068" y="2984047"/>
            <a:ext cx="18927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373" name="Simulation VS Reality"/>
          <p:cNvSpPr txBox="1"/>
          <p:nvPr/>
        </p:nvSpPr>
        <p:spPr>
          <a:xfrm>
            <a:off x="3282800" y="3881568"/>
            <a:ext cx="42886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Simulation VS Reality</a:t>
            </a:r>
          </a:p>
        </p:txBody>
      </p:sp>
      <p:sp>
        <p:nvSpPr>
          <p:cNvPr id="374" name="화면 Tearing &amp; Noise"/>
          <p:cNvSpPr txBox="1"/>
          <p:nvPr/>
        </p:nvSpPr>
        <p:spPr>
          <a:xfrm>
            <a:off x="3252158" y="2968488"/>
            <a:ext cx="4144138" cy="66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화면 Tearing &amp; Noise</a:t>
            </a:r>
          </a:p>
        </p:txBody>
      </p:sp>
      <p:sp>
        <p:nvSpPr>
          <p:cNvPr id="375" name="Hypothesis 3"/>
          <p:cNvSpPr txBox="1"/>
          <p:nvPr/>
        </p:nvSpPr>
        <p:spPr>
          <a:xfrm>
            <a:off x="277491" y="3881568"/>
            <a:ext cx="288092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Hypothesis 3</a:t>
            </a:r>
          </a:p>
        </p:txBody>
      </p:sp>
      <p:sp>
        <p:nvSpPr>
          <p:cNvPr id="376" name="Shooting"/>
          <p:cNvSpPr txBox="1"/>
          <p:nvPr/>
        </p:nvSpPr>
        <p:spPr>
          <a:xfrm>
            <a:off x="277491" y="5188453"/>
            <a:ext cx="203988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Shooting</a:t>
            </a:r>
          </a:p>
        </p:txBody>
      </p:sp>
      <p:sp>
        <p:nvSpPr>
          <p:cNvPr id="377" name="1. 카메라에서 들어오는 vsync / href 신호 2 FF synchronization 적용"/>
          <p:cNvSpPr txBox="1"/>
          <p:nvPr/>
        </p:nvSpPr>
        <p:spPr>
          <a:xfrm>
            <a:off x="3121106" y="5203209"/>
            <a:ext cx="13066433" cy="66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1. 카메라에서 들어오는 vsync / href 신호 2 FF synchronization 적용</a:t>
            </a:r>
          </a:p>
        </p:txBody>
      </p:sp>
      <p:sp>
        <p:nvSpPr>
          <p:cNvPr id="378" name="Result"/>
          <p:cNvSpPr txBox="1"/>
          <p:nvPr/>
        </p:nvSpPr>
        <p:spPr>
          <a:xfrm>
            <a:off x="489965" y="11977148"/>
            <a:ext cx="147276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379" name="여전히 여러개의 구역으로 나뉘어 노이즈와 찢어짐이 발생"/>
          <p:cNvSpPr txBox="1"/>
          <p:nvPr/>
        </p:nvSpPr>
        <p:spPr>
          <a:xfrm>
            <a:off x="3047902" y="11961589"/>
            <a:ext cx="16685341" cy="66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여전히 여러개의 구역으로 나뉘어 노이즈와 찢어짐이 발생</a:t>
            </a:r>
          </a:p>
        </p:txBody>
      </p:sp>
      <p:sp>
        <p:nvSpPr>
          <p:cNvPr id="380" name="vsync 펄스 신호, href 유효 데이터 구간 신호 둘 다 외부에서 들어오는 비동기 신호 ➡️ Metastability 방지 및 fpga 내부 클럭에 맞춰 줄서도록 flip flop 2개로 신호 동기화"/>
          <p:cNvSpPr txBox="1"/>
          <p:nvPr/>
        </p:nvSpPr>
        <p:spPr>
          <a:xfrm>
            <a:off x="3499436" y="6298771"/>
            <a:ext cx="11850743" cy="9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27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vsync 펄스 신호, href 유효 데이터 구간 신호 둘 다 외부에서 들어오는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비동기 신호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rPr b="1">
                <a:latin typeface="Helvetica"/>
                <a:ea typeface="Helvetica"/>
                <a:cs typeface="Helvetica"/>
                <a:sym typeface="Helvetica"/>
              </a:rPr>
              <a:t>➡️ Metastability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방지 및 fpga 내부 클럭에 맞춰 줄서도록 flip flop 2개로 신호 동기화</a:t>
            </a:r>
          </a:p>
        </p:txBody>
      </p:sp>
      <p:sp>
        <p:nvSpPr>
          <p:cNvPr id="381" name="2. 비동기 fifo, downscaling, sram writer 모두 vsync (프레임 사이)  신호에 따라 프레임 리셋 진행  downscaling 모듈 href (한 줄 사이) 신호에 따라 초기화"/>
          <p:cNvSpPr txBox="1"/>
          <p:nvPr/>
        </p:nvSpPr>
        <p:spPr>
          <a:xfrm>
            <a:off x="3097409" y="8061650"/>
            <a:ext cx="12506226" cy="1682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2. 비동기 fifo, downscaling, sram writer 모두 vsync (프레임 사이) </a:t>
            </a:r>
            <a:br/>
            <a:r>
              <a:t>신호에 따라 프레임 리셋 진행 </a:t>
            </a:r>
            <a:br/>
            <a:r>
              <a:t>downscaling 모듈 href (한 줄 사이) 신호에 따라 초기화</a:t>
            </a:r>
          </a:p>
        </p:txBody>
      </p:sp>
      <p:sp>
        <p:nvSpPr>
          <p:cNvPr id="382" name="중간에 노이즈가 섞여있다면 노이즈 픽셀 때문에 원래의 픽셀이 그 뒷 프레임으로 밀림 ➡️ 뒷 단 까지 영향을 줄 수 있음"/>
          <p:cNvSpPr txBox="1"/>
          <p:nvPr/>
        </p:nvSpPr>
        <p:spPr>
          <a:xfrm>
            <a:off x="3652714" y="10151039"/>
            <a:ext cx="11544187" cy="9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27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중간에 노이즈가 섞여있다면 노이즈 픽셀 때문에 원래의 픽셀이 그 뒷 프레임으로 밀림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rPr b="1">
                <a:latin typeface="Helvetica"/>
                <a:ea typeface="Helvetica"/>
                <a:cs typeface="Helvetica"/>
                <a:sym typeface="Helvetica"/>
              </a:rPr>
              <a:t>➡️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뒷 단 까지 영향을 줄 수 있음</a:t>
            </a:r>
          </a:p>
        </p:txBody>
      </p:sp>
      <p:pic>
        <p:nvPicPr>
          <p:cNvPr id="38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26927" r="0" b="19937"/>
          <a:stretch>
            <a:fillRect/>
          </a:stretch>
        </p:blipFill>
        <p:spPr>
          <a:xfrm>
            <a:off x="15698154" y="6290560"/>
            <a:ext cx="8569925" cy="6071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4. Debug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Debugging</a:t>
            </a:r>
          </a:p>
        </p:txBody>
      </p:sp>
      <p:sp>
        <p:nvSpPr>
          <p:cNvPr id="386" name="Problem"/>
          <p:cNvSpPr txBox="1"/>
          <p:nvPr/>
        </p:nvSpPr>
        <p:spPr>
          <a:xfrm>
            <a:off x="484275" y="3463593"/>
            <a:ext cx="18927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387" name="두 클럭 도메인 주파수의 미세한 차이로 인한 간섭현상"/>
          <p:cNvSpPr txBox="1"/>
          <p:nvPr/>
        </p:nvSpPr>
        <p:spPr>
          <a:xfrm>
            <a:off x="3471499" y="4738698"/>
            <a:ext cx="9438133" cy="66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두 클럭 도메인 주파수의 미세한 차이로 인한 간섭현상</a:t>
            </a:r>
          </a:p>
        </p:txBody>
      </p:sp>
      <p:sp>
        <p:nvSpPr>
          <p:cNvPr id="388" name="왜 화면이 여러 등분으로 나뉘는 현상이 반복적으로 관찰되고, 형체를 알아볼 수 없을만큼 노이즈와 Tearing이 심한건지?"/>
          <p:cNvSpPr txBox="1"/>
          <p:nvPr/>
        </p:nvSpPr>
        <p:spPr>
          <a:xfrm>
            <a:off x="2875773" y="3448034"/>
            <a:ext cx="20949794" cy="666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왜 화면이 여러 등분으로 나뉘는 현상이 반복적으로 관찰되고, 형체를 알아볼 수 없을만큼 노이즈와 Tearing이 심한건지?</a:t>
            </a:r>
          </a:p>
        </p:txBody>
      </p:sp>
      <p:sp>
        <p:nvSpPr>
          <p:cNvPr id="389" name="Hypothesis 4"/>
          <p:cNvSpPr txBox="1"/>
          <p:nvPr/>
        </p:nvSpPr>
        <p:spPr>
          <a:xfrm>
            <a:off x="173308" y="4754256"/>
            <a:ext cx="288092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Hypothesis 4</a:t>
            </a:r>
          </a:p>
        </p:txBody>
      </p:sp>
      <p:sp>
        <p:nvSpPr>
          <p:cNvPr id="390" name="Result"/>
          <p:cNvSpPr txBox="1"/>
          <p:nvPr/>
        </p:nvSpPr>
        <p:spPr>
          <a:xfrm>
            <a:off x="580815" y="11511474"/>
            <a:ext cx="147276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391" name="CDC를 위해 FIFO를 사용했지만, 두 클럭 도메인이 여전히 서로 독립적이고 동기화되지 않았으며  signal과 data가 커플링 되지않고 분리된 결과, Throughput / Signal Mismatch 가 발생하게 됨."/>
          <p:cNvSpPr txBox="1"/>
          <p:nvPr/>
        </p:nvSpPr>
        <p:spPr>
          <a:xfrm>
            <a:off x="3426908" y="11523377"/>
            <a:ext cx="19847523" cy="1174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CDC를 위해 FIFO를 사용했지만, 두 클럭 도메인이 여전히 서로 독립적이고 동기화되지 않았으며 </a:t>
            </a:r>
            <a:br/>
            <a:r>
              <a:t>signal과 data가 커플링 되지않고 분리된 결과, Throughput / Signal Mismatch 가 발생하게 됨.</a:t>
            </a:r>
          </a:p>
        </p:txBody>
      </p:sp>
      <p:sp>
        <p:nvSpPr>
          <p:cNvPr id="392" name="카메라 클럭(PCLK) = 25.000MHz 시스템 클럭 (clk_25Mhz) = 25.01MHz 이 미세한 차이가 주기적으로 만나서 간섭을 일으키게 됨. 이 간섭 주기가 한 프레임을 그리는 동안  여러번 반복되면서 화면에 띠 모양으로 관찰되는 것 같음."/>
          <p:cNvSpPr txBox="1"/>
          <p:nvPr/>
        </p:nvSpPr>
        <p:spPr>
          <a:xfrm>
            <a:off x="3498898" y="5719423"/>
            <a:ext cx="13549230" cy="156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indent="-342900" defTabSz="457200">
              <a:lnSpc>
                <a:spcPct val="120000"/>
              </a:lnSpc>
              <a:spcBef>
                <a:spcPts val="1200"/>
              </a:spcBef>
              <a:buSzPct val="123000"/>
              <a:buChar char="➡️"/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카메라 클럭(PCLK) = 25.000MHz 시스템 클럭 (clk_25Mhz) = 25.01MHz</a:t>
            </a:r>
            <a:br/>
            <a:r>
              <a:t>이 미세한 차이가 주기적으로 만나서 간섭을 일으키게 됨. 이 간섭 주기가 한 프레임을 그리는 동안 </a:t>
            </a:r>
            <a:br/>
            <a:r>
              <a:t>여러번 반복되면서 화면에 띠 모양으로 관찰되는 것 같음.</a:t>
            </a:r>
          </a:p>
        </p:txBody>
      </p:sp>
      <p:sp>
        <p:nvSpPr>
          <p:cNvPr id="393" name="Hypothesis 5"/>
          <p:cNvSpPr txBox="1"/>
          <p:nvPr/>
        </p:nvSpPr>
        <p:spPr>
          <a:xfrm>
            <a:off x="173308" y="8059009"/>
            <a:ext cx="288092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Hypothesis 5</a:t>
            </a:r>
          </a:p>
        </p:txBody>
      </p:sp>
      <p:sp>
        <p:nvSpPr>
          <p:cNvPr id="394" name="데이터 경로와 제어 경로의 타이밍 불일치(Data - Signal Decoupling)"/>
          <p:cNvSpPr txBox="1"/>
          <p:nvPr/>
        </p:nvSpPr>
        <p:spPr>
          <a:xfrm>
            <a:off x="3539170" y="8043451"/>
            <a:ext cx="12554078" cy="66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데이터 경로와 제어 경로의 타이밍 불일치(Data - Signal Decoupling)</a:t>
            </a:r>
          </a:p>
        </p:txBody>
      </p:sp>
      <p:sp>
        <p:nvSpPr>
          <p:cNvPr id="395" name="➡️ Pixel Data는 FIFO를 통과하며 어느정도의 지연(Variable Latency)을 겪게되는데…"/>
          <p:cNvSpPr txBox="1"/>
          <p:nvPr/>
        </p:nvSpPr>
        <p:spPr>
          <a:xfrm>
            <a:off x="3553869" y="8965889"/>
            <a:ext cx="17734720" cy="1711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➡️ Pixel Data는 FIFO를 통과하며 어느정도의 지연(Variable Latency)을 겪게되는데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 Frame Reset(VSYNC), Row Reset (Href)신호는 FIFO를 거치지 않고 즉시 top모듈에서 전달됨.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 이로 인해 SRAM 주소는 리셋되었으나, 데이터는 아직 도착하지 않거나 이전 데이터가 도착하는 위상 불일치가 발생했다고 보임.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5. 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Solution</a:t>
            </a:r>
          </a:p>
        </p:txBody>
      </p:sp>
      <p:sp>
        <p:nvSpPr>
          <p:cNvPr id="398" name="Before"/>
          <p:cNvSpPr txBox="1"/>
          <p:nvPr/>
        </p:nvSpPr>
        <p:spPr>
          <a:xfrm>
            <a:off x="490840" y="5490170"/>
            <a:ext cx="2635241" cy="813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1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399" name="선"/>
          <p:cNvSpPr/>
          <p:nvPr/>
        </p:nvSpPr>
        <p:spPr>
          <a:xfrm flipH="1">
            <a:off x="5264243" y="6766604"/>
            <a:ext cx="7450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0" name="선"/>
          <p:cNvSpPr/>
          <p:nvPr/>
        </p:nvSpPr>
        <p:spPr>
          <a:xfrm>
            <a:off x="5294764" y="5858433"/>
            <a:ext cx="9508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1" name="OV7670 Image…"/>
          <p:cNvSpPr/>
          <p:nvPr/>
        </p:nvSpPr>
        <p:spPr>
          <a:xfrm>
            <a:off x="3798167" y="5322586"/>
            <a:ext cx="1485409" cy="1917605"/>
          </a:xfrm>
          <a:prstGeom prst="roundRect">
            <a:avLst>
              <a:gd name="adj" fmla="val 1680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OV7670</a:t>
            </a:r>
            <a:br/>
            <a:r>
              <a:t>Image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Sensor</a:t>
            </a:r>
          </a:p>
        </p:txBody>
      </p:sp>
      <p:grpSp>
        <p:nvGrpSpPr>
          <p:cNvPr id="404" name="그룹화"/>
          <p:cNvGrpSpPr/>
          <p:nvPr/>
        </p:nvGrpSpPr>
        <p:grpSpPr>
          <a:xfrm>
            <a:off x="5955663" y="3559909"/>
            <a:ext cx="9776248" cy="4146824"/>
            <a:chOff x="0" y="0"/>
            <a:chExt cx="9776247" cy="4146822"/>
          </a:xfrm>
        </p:grpSpPr>
        <p:sp>
          <p:nvSpPr>
            <p:cNvPr id="402" name="top module"/>
            <p:cNvSpPr/>
            <p:nvPr/>
          </p:nvSpPr>
          <p:spPr>
            <a:xfrm>
              <a:off x="0" y="0"/>
              <a:ext cx="9776248" cy="51075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top module</a:t>
              </a:r>
            </a:p>
          </p:txBody>
        </p:sp>
        <p:sp>
          <p:nvSpPr>
            <p:cNvPr id="403" name="모서리가 둥근 직사각형"/>
            <p:cNvSpPr/>
            <p:nvPr/>
          </p:nvSpPr>
          <p:spPr>
            <a:xfrm>
              <a:off x="25399" y="637753"/>
              <a:ext cx="9725449" cy="3509070"/>
            </a:xfrm>
            <a:prstGeom prst="roundRect">
              <a:avLst>
                <a:gd name="adj" fmla="val 13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05" name="선"/>
          <p:cNvSpPr/>
          <p:nvPr/>
        </p:nvSpPr>
        <p:spPr>
          <a:xfrm>
            <a:off x="7997422" y="3810961"/>
            <a:ext cx="1" cy="3454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6" name="선"/>
          <p:cNvSpPr/>
          <p:nvPr/>
        </p:nvSpPr>
        <p:spPr>
          <a:xfrm>
            <a:off x="7117988" y="3809795"/>
            <a:ext cx="1" cy="3454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7" name="Asynchronous…"/>
          <p:cNvSpPr/>
          <p:nvPr/>
        </p:nvSpPr>
        <p:spPr>
          <a:xfrm>
            <a:off x="8709185" y="5402215"/>
            <a:ext cx="1603728" cy="1664218"/>
          </a:xfrm>
          <a:prstGeom prst="roundRect">
            <a:avLst>
              <a:gd name="adj" fmla="val 1556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Asynchronous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FIFO</a:t>
            </a:r>
          </a:p>
        </p:txBody>
      </p:sp>
      <p:sp>
        <p:nvSpPr>
          <p:cNvPr id="408" name="Camera read"/>
          <p:cNvSpPr/>
          <p:nvPr/>
        </p:nvSpPr>
        <p:spPr>
          <a:xfrm>
            <a:off x="6235395" y="5410048"/>
            <a:ext cx="1516641" cy="1664219"/>
          </a:xfrm>
          <a:prstGeom prst="roundRect">
            <a:avLst>
              <a:gd name="adj" fmla="val 16460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Camera</a:t>
            </a:r>
            <a:br/>
            <a:r>
              <a:t>read</a:t>
            </a:r>
          </a:p>
        </p:txBody>
      </p:sp>
      <p:grpSp>
        <p:nvGrpSpPr>
          <p:cNvPr id="411" name="그룹화"/>
          <p:cNvGrpSpPr/>
          <p:nvPr/>
        </p:nvGrpSpPr>
        <p:grpSpPr>
          <a:xfrm>
            <a:off x="10825584" y="5351319"/>
            <a:ext cx="2895601" cy="2199156"/>
            <a:chOff x="0" y="0"/>
            <a:chExt cx="2895600" cy="2199155"/>
          </a:xfrm>
        </p:grpSpPr>
        <p:sp>
          <p:nvSpPr>
            <p:cNvPr id="409" name="Downscaling"/>
            <p:cNvSpPr/>
            <p:nvPr/>
          </p:nvSpPr>
          <p:spPr>
            <a:xfrm>
              <a:off x="645936" y="0"/>
              <a:ext cx="1603728" cy="1664218"/>
            </a:xfrm>
            <a:prstGeom prst="roundRect">
              <a:avLst>
                <a:gd name="adj" fmla="val 15566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Downscaling</a:t>
              </a:r>
            </a:p>
          </p:txBody>
        </p:sp>
        <p:sp>
          <p:nvSpPr>
            <p:cNvPr id="410" name="Caption"/>
            <p:cNvSpPr/>
            <p:nvPr/>
          </p:nvSpPr>
          <p:spPr>
            <a:xfrm>
              <a:off x="0" y="1791217"/>
              <a:ext cx="2895600" cy="407939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457200">
                <a:lnSpc>
                  <a:spcPct val="100000"/>
                </a:lnSpc>
                <a:spcBef>
                  <a:spcPts val="0"/>
                </a:spcBef>
                <a:defRPr sz="1900">
                  <a:solidFill>
                    <a:schemeClr val="accent4">
                      <a:hueOff val="-858837"/>
                      <a:lumOff val="-9791"/>
                    </a:schemeClr>
                  </a:solidFill>
                </a:defRPr>
              </a:lvl1pPr>
            </a:lstStyle>
            <a:p>
              <a:pPr/>
              <a:r>
                <a:t>Decimation(버리기) 방식</a:t>
              </a:r>
            </a:p>
          </p:txBody>
        </p:sp>
      </p:grpSp>
      <p:grpSp>
        <p:nvGrpSpPr>
          <p:cNvPr id="414" name="그룹화"/>
          <p:cNvGrpSpPr/>
          <p:nvPr/>
        </p:nvGrpSpPr>
        <p:grpSpPr>
          <a:xfrm>
            <a:off x="12911865" y="5300691"/>
            <a:ext cx="3657601" cy="2252584"/>
            <a:chOff x="0" y="0"/>
            <a:chExt cx="3657600" cy="2252583"/>
          </a:xfrm>
        </p:grpSpPr>
        <p:sp>
          <p:nvSpPr>
            <p:cNvPr id="412" name="SRAM…"/>
            <p:cNvSpPr/>
            <p:nvPr/>
          </p:nvSpPr>
          <p:spPr>
            <a:xfrm>
              <a:off x="1120168" y="0"/>
              <a:ext cx="1417265" cy="1664218"/>
            </a:xfrm>
            <a:prstGeom prst="roundRect">
              <a:avLst>
                <a:gd name="adj" fmla="val 17614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SRAM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writer</a:t>
              </a:r>
            </a:p>
          </p:txBody>
        </p:sp>
        <p:sp>
          <p:nvSpPr>
            <p:cNvPr id="413" name="Caption"/>
            <p:cNvSpPr/>
            <p:nvPr/>
          </p:nvSpPr>
          <p:spPr>
            <a:xfrm>
              <a:off x="0" y="1791217"/>
              <a:ext cx="3657601" cy="461367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RGB 444 data</a:t>
              </a:r>
            </a:p>
          </p:txBody>
        </p:sp>
      </p:grpSp>
      <p:sp>
        <p:nvSpPr>
          <p:cNvPr id="415" name="선"/>
          <p:cNvSpPr/>
          <p:nvPr/>
        </p:nvSpPr>
        <p:spPr>
          <a:xfrm>
            <a:off x="7781120" y="6183428"/>
            <a:ext cx="8989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6" name="선"/>
          <p:cNvSpPr/>
          <p:nvPr/>
        </p:nvSpPr>
        <p:spPr>
          <a:xfrm>
            <a:off x="10336966" y="5896978"/>
            <a:ext cx="111013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7" name="선"/>
          <p:cNvSpPr/>
          <p:nvPr/>
        </p:nvSpPr>
        <p:spPr>
          <a:xfrm flipH="1">
            <a:off x="10341477" y="6448373"/>
            <a:ext cx="111557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8" name="선"/>
          <p:cNvSpPr/>
          <p:nvPr/>
        </p:nvSpPr>
        <p:spPr>
          <a:xfrm>
            <a:off x="13099665" y="6132799"/>
            <a:ext cx="9079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9" name="SRAM (PL)"/>
          <p:cNvSpPr/>
          <p:nvPr/>
        </p:nvSpPr>
        <p:spPr>
          <a:xfrm>
            <a:off x="16101278" y="5300691"/>
            <a:ext cx="1321798" cy="1664219"/>
          </a:xfrm>
          <a:prstGeom prst="roundRect">
            <a:avLst>
              <a:gd name="adj" fmla="val 1888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2700"/>
            </a:lvl1pPr>
          </a:lstStyle>
          <a:p>
            <a:pPr/>
            <a:r>
              <a:t>SRAM (PL)</a:t>
            </a:r>
          </a:p>
        </p:txBody>
      </p:sp>
      <p:sp>
        <p:nvSpPr>
          <p:cNvPr id="420" name="선"/>
          <p:cNvSpPr/>
          <p:nvPr/>
        </p:nvSpPr>
        <p:spPr>
          <a:xfrm>
            <a:off x="15473715" y="6089405"/>
            <a:ext cx="61038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1" name="선"/>
          <p:cNvSpPr/>
          <p:nvPr/>
        </p:nvSpPr>
        <p:spPr>
          <a:xfrm flipH="1">
            <a:off x="5264243" y="11656660"/>
            <a:ext cx="7450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2" name="선"/>
          <p:cNvSpPr/>
          <p:nvPr/>
        </p:nvSpPr>
        <p:spPr>
          <a:xfrm>
            <a:off x="5294764" y="10748489"/>
            <a:ext cx="15362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3" name="OV7670 Image…"/>
          <p:cNvSpPr/>
          <p:nvPr/>
        </p:nvSpPr>
        <p:spPr>
          <a:xfrm>
            <a:off x="3798167" y="10212642"/>
            <a:ext cx="1485409" cy="1917605"/>
          </a:xfrm>
          <a:prstGeom prst="roundRect">
            <a:avLst>
              <a:gd name="adj" fmla="val 1680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OV7670</a:t>
            </a:r>
            <a:br/>
            <a:r>
              <a:t>Image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Sensor</a:t>
            </a:r>
          </a:p>
        </p:txBody>
      </p:sp>
      <p:grpSp>
        <p:nvGrpSpPr>
          <p:cNvPr id="426" name="그룹화"/>
          <p:cNvGrpSpPr/>
          <p:nvPr/>
        </p:nvGrpSpPr>
        <p:grpSpPr>
          <a:xfrm>
            <a:off x="5955663" y="8591975"/>
            <a:ext cx="9776248" cy="4224008"/>
            <a:chOff x="0" y="0"/>
            <a:chExt cx="9776247" cy="4224007"/>
          </a:xfrm>
        </p:grpSpPr>
        <p:sp>
          <p:nvSpPr>
            <p:cNvPr id="424" name="top module"/>
            <p:cNvSpPr/>
            <p:nvPr/>
          </p:nvSpPr>
          <p:spPr>
            <a:xfrm>
              <a:off x="0" y="0"/>
              <a:ext cx="9776248" cy="51075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top module</a:t>
              </a:r>
            </a:p>
          </p:txBody>
        </p:sp>
        <p:sp>
          <p:nvSpPr>
            <p:cNvPr id="425" name="모서리가 둥근 직사각형"/>
            <p:cNvSpPr/>
            <p:nvPr/>
          </p:nvSpPr>
          <p:spPr>
            <a:xfrm>
              <a:off x="25399" y="637753"/>
              <a:ext cx="9725449" cy="3586255"/>
            </a:xfrm>
            <a:prstGeom prst="roundRect">
              <a:avLst>
                <a:gd name="adj" fmla="val 13505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27" name="선"/>
          <p:cNvSpPr/>
          <p:nvPr/>
        </p:nvSpPr>
        <p:spPr>
          <a:xfrm>
            <a:off x="7756122" y="8751817"/>
            <a:ext cx="1" cy="3454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8" name="선"/>
          <p:cNvSpPr/>
          <p:nvPr/>
        </p:nvSpPr>
        <p:spPr>
          <a:xfrm>
            <a:off x="7117988" y="8750651"/>
            <a:ext cx="1" cy="3454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431" name="그룹화"/>
          <p:cNvGrpSpPr/>
          <p:nvPr/>
        </p:nvGrpSpPr>
        <p:grpSpPr>
          <a:xfrm>
            <a:off x="6769492" y="10063747"/>
            <a:ext cx="8049070" cy="2673921"/>
            <a:chOff x="0" y="0"/>
            <a:chExt cx="8049068" cy="2673920"/>
          </a:xfrm>
        </p:grpSpPr>
        <p:sp>
          <p:nvSpPr>
            <p:cNvPr id="429" name="Camera read + Downscaling + SRAM Writer"/>
            <p:cNvSpPr/>
            <p:nvPr/>
          </p:nvSpPr>
          <p:spPr>
            <a:xfrm>
              <a:off x="25400" y="0"/>
              <a:ext cx="7998269" cy="1664218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Camera read + Downscaling + SRAM Writer</a:t>
              </a:r>
            </a:p>
          </p:txBody>
        </p:sp>
        <p:sp>
          <p:nvSpPr>
            <p:cNvPr id="430" name="Caption"/>
            <p:cNvSpPr/>
            <p:nvPr/>
          </p:nvSpPr>
          <p:spPr>
            <a:xfrm>
              <a:off x="0" y="1791217"/>
              <a:ext cx="8049069" cy="88270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  <a:r>
                <a:t>vsync, href 신호에 맞춰 픽셀을 실시간으로</a:t>
              </a:r>
              <a:br/>
              <a:r>
                <a:t>처리해서 SRAM으로 내보냄</a:t>
              </a:r>
            </a:p>
          </p:txBody>
        </p:sp>
      </p:grpSp>
      <p:sp>
        <p:nvSpPr>
          <p:cNvPr id="432" name="SRAM (PL)"/>
          <p:cNvSpPr/>
          <p:nvPr/>
        </p:nvSpPr>
        <p:spPr>
          <a:xfrm>
            <a:off x="16126678" y="10190747"/>
            <a:ext cx="1321798" cy="1664219"/>
          </a:xfrm>
          <a:prstGeom prst="roundRect">
            <a:avLst>
              <a:gd name="adj" fmla="val 1888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2700"/>
            </a:lvl1pPr>
          </a:lstStyle>
          <a:p>
            <a:pPr/>
            <a:r>
              <a:t>SRAM (PL)</a:t>
            </a:r>
          </a:p>
        </p:txBody>
      </p:sp>
      <p:sp>
        <p:nvSpPr>
          <p:cNvPr id="433" name="선"/>
          <p:cNvSpPr/>
          <p:nvPr/>
        </p:nvSpPr>
        <p:spPr>
          <a:xfrm>
            <a:off x="14767848" y="10895855"/>
            <a:ext cx="13873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4" name="선"/>
          <p:cNvSpPr/>
          <p:nvPr/>
        </p:nvSpPr>
        <p:spPr>
          <a:xfrm flipH="1">
            <a:off x="5264243" y="6766604"/>
            <a:ext cx="7450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5" name="선"/>
          <p:cNvSpPr/>
          <p:nvPr/>
        </p:nvSpPr>
        <p:spPr>
          <a:xfrm>
            <a:off x="5294764" y="5858433"/>
            <a:ext cx="9508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6" name="OV7670 Image…"/>
          <p:cNvSpPr/>
          <p:nvPr/>
        </p:nvSpPr>
        <p:spPr>
          <a:xfrm>
            <a:off x="3798167" y="5322586"/>
            <a:ext cx="1485409" cy="1917605"/>
          </a:xfrm>
          <a:prstGeom prst="roundRect">
            <a:avLst>
              <a:gd name="adj" fmla="val 1680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OV7670</a:t>
            </a:r>
            <a:br/>
            <a:r>
              <a:t>Image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Sensor</a:t>
            </a:r>
          </a:p>
        </p:txBody>
      </p:sp>
      <p:grpSp>
        <p:nvGrpSpPr>
          <p:cNvPr id="439" name="그룹화"/>
          <p:cNvGrpSpPr/>
          <p:nvPr/>
        </p:nvGrpSpPr>
        <p:grpSpPr>
          <a:xfrm>
            <a:off x="5955663" y="3559909"/>
            <a:ext cx="9776248" cy="4146824"/>
            <a:chOff x="0" y="0"/>
            <a:chExt cx="9776247" cy="4146822"/>
          </a:xfrm>
        </p:grpSpPr>
        <p:sp>
          <p:nvSpPr>
            <p:cNvPr id="437" name="top module"/>
            <p:cNvSpPr/>
            <p:nvPr/>
          </p:nvSpPr>
          <p:spPr>
            <a:xfrm>
              <a:off x="0" y="0"/>
              <a:ext cx="9776248" cy="51075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top module</a:t>
              </a:r>
            </a:p>
          </p:txBody>
        </p:sp>
        <p:sp>
          <p:nvSpPr>
            <p:cNvPr id="438" name="모서리가 둥근 직사각형"/>
            <p:cNvSpPr/>
            <p:nvPr/>
          </p:nvSpPr>
          <p:spPr>
            <a:xfrm>
              <a:off x="25399" y="637753"/>
              <a:ext cx="9725449" cy="3509070"/>
            </a:xfrm>
            <a:prstGeom prst="roundRect">
              <a:avLst>
                <a:gd name="adj" fmla="val 13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40" name="Asynchronous…"/>
          <p:cNvSpPr/>
          <p:nvPr/>
        </p:nvSpPr>
        <p:spPr>
          <a:xfrm>
            <a:off x="8709185" y="5402215"/>
            <a:ext cx="1603728" cy="1664218"/>
          </a:xfrm>
          <a:prstGeom prst="roundRect">
            <a:avLst>
              <a:gd name="adj" fmla="val 1556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Asynchronous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FIFO</a:t>
            </a:r>
          </a:p>
        </p:txBody>
      </p:sp>
      <p:sp>
        <p:nvSpPr>
          <p:cNvPr id="441" name="Camera read"/>
          <p:cNvSpPr/>
          <p:nvPr/>
        </p:nvSpPr>
        <p:spPr>
          <a:xfrm>
            <a:off x="6235395" y="5410048"/>
            <a:ext cx="1516641" cy="1664219"/>
          </a:xfrm>
          <a:prstGeom prst="roundRect">
            <a:avLst>
              <a:gd name="adj" fmla="val 16460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Camera</a:t>
            </a:r>
            <a:br/>
            <a:r>
              <a:t>read</a:t>
            </a:r>
          </a:p>
        </p:txBody>
      </p:sp>
      <p:grpSp>
        <p:nvGrpSpPr>
          <p:cNvPr id="444" name="그룹화"/>
          <p:cNvGrpSpPr/>
          <p:nvPr/>
        </p:nvGrpSpPr>
        <p:grpSpPr>
          <a:xfrm>
            <a:off x="10825582" y="5351319"/>
            <a:ext cx="2895601" cy="2199156"/>
            <a:chOff x="0" y="0"/>
            <a:chExt cx="2895600" cy="2199155"/>
          </a:xfrm>
        </p:grpSpPr>
        <p:sp>
          <p:nvSpPr>
            <p:cNvPr id="442" name="Down…"/>
            <p:cNvSpPr/>
            <p:nvPr/>
          </p:nvSpPr>
          <p:spPr>
            <a:xfrm>
              <a:off x="645936" y="0"/>
              <a:ext cx="1603728" cy="1664218"/>
            </a:xfrm>
            <a:prstGeom prst="roundRect">
              <a:avLst>
                <a:gd name="adj" fmla="val 15566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Down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scaling</a:t>
              </a:r>
            </a:p>
          </p:txBody>
        </p:sp>
        <p:sp>
          <p:nvSpPr>
            <p:cNvPr id="443" name="Caption"/>
            <p:cNvSpPr/>
            <p:nvPr/>
          </p:nvSpPr>
          <p:spPr>
            <a:xfrm>
              <a:off x="0" y="1791217"/>
              <a:ext cx="2895600" cy="407939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457200">
                <a:lnSpc>
                  <a:spcPct val="100000"/>
                </a:lnSpc>
                <a:spcBef>
                  <a:spcPts val="0"/>
                </a:spcBef>
                <a:defRPr sz="1900">
                  <a:solidFill>
                    <a:schemeClr val="accent4">
                      <a:hueOff val="-858837"/>
                      <a:lumOff val="-9791"/>
                    </a:schemeClr>
                  </a:solidFill>
                </a:defRPr>
              </a:lvl1pPr>
            </a:lstStyle>
            <a:p>
              <a:pPr/>
              <a:r>
                <a:t>Decimation(버리기) 방식</a:t>
              </a:r>
            </a:p>
          </p:txBody>
        </p:sp>
      </p:grpSp>
      <p:sp>
        <p:nvSpPr>
          <p:cNvPr id="445" name="SRAM…"/>
          <p:cNvSpPr/>
          <p:nvPr/>
        </p:nvSpPr>
        <p:spPr>
          <a:xfrm>
            <a:off x="14032033" y="5300691"/>
            <a:ext cx="1417265" cy="1664219"/>
          </a:xfrm>
          <a:prstGeom prst="roundRect">
            <a:avLst>
              <a:gd name="adj" fmla="val 17614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SRAM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writer</a:t>
            </a:r>
          </a:p>
        </p:txBody>
      </p:sp>
      <p:sp>
        <p:nvSpPr>
          <p:cNvPr id="446" name="선"/>
          <p:cNvSpPr/>
          <p:nvPr/>
        </p:nvSpPr>
        <p:spPr>
          <a:xfrm>
            <a:off x="7781120" y="6183428"/>
            <a:ext cx="8989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7" name="선"/>
          <p:cNvSpPr/>
          <p:nvPr/>
        </p:nvSpPr>
        <p:spPr>
          <a:xfrm>
            <a:off x="10336966" y="5896978"/>
            <a:ext cx="111013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8" name="선"/>
          <p:cNvSpPr/>
          <p:nvPr/>
        </p:nvSpPr>
        <p:spPr>
          <a:xfrm flipH="1">
            <a:off x="10341477" y="6448373"/>
            <a:ext cx="111557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9" name="선"/>
          <p:cNvSpPr/>
          <p:nvPr/>
        </p:nvSpPr>
        <p:spPr>
          <a:xfrm>
            <a:off x="13099665" y="6132799"/>
            <a:ext cx="9079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0" name="SRAM (PL)"/>
          <p:cNvSpPr/>
          <p:nvPr/>
        </p:nvSpPr>
        <p:spPr>
          <a:xfrm>
            <a:off x="16101278" y="5300691"/>
            <a:ext cx="1321798" cy="1664219"/>
          </a:xfrm>
          <a:prstGeom prst="roundRect">
            <a:avLst>
              <a:gd name="adj" fmla="val 1888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2700"/>
            </a:lvl1pPr>
          </a:lstStyle>
          <a:p>
            <a:pPr/>
            <a:r>
              <a:t>SRAM (PL)</a:t>
            </a:r>
          </a:p>
        </p:txBody>
      </p:sp>
      <p:sp>
        <p:nvSpPr>
          <p:cNvPr id="451" name="선"/>
          <p:cNvSpPr/>
          <p:nvPr/>
        </p:nvSpPr>
        <p:spPr>
          <a:xfrm>
            <a:off x="15473714" y="6089405"/>
            <a:ext cx="61038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2" name="After"/>
          <p:cNvSpPr txBox="1"/>
          <p:nvPr/>
        </p:nvSpPr>
        <p:spPr>
          <a:xfrm>
            <a:off x="490840" y="10341681"/>
            <a:ext cx="2635241" cy="813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1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After</a:t>
            </a:r>
          </a:p>
        </p:txBody>
      </p:sp>
      <p:sp>
        <p:nvSpPr>
          <p:cNvPr id="453" name="reset"/>
          <p:cNvSpPr txBox="1"/>
          <p:nvPr/>
        </p:nvSpPr>
        <p:spPr>
          <a:xfrm>
            <a:off x="6710952" y="3429953"/>
            <a:ext cx="81407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reset</a:t>
            </a:r>
          </a:p>
        </p:txBody>
      </p:sp>
      <p:sp>
        <p:nvSpPr>
          <p:cNvPr id="454" name="sys_clk"/>
          <p:cNvSpPr txBox="1"/>
          <p:nvPr/>
        </p:nvSpPr>
        <p:spPr>
          <a:xfrm>
            <a:off x="7590387" y="3429953"/>
            <a:ext cx="115506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sys_clk</a:t>
            </a:r>
          </a:p>
        </p:txBody>
      </p:sp>
      <p:sp>
        <p:nvSpPr>
          <p:cNvPr id="455" name="reset"/>
          <p:cNvSpPr txBox="1"/>
          <p:nvPr/>
        </p:nvSpPr>
        <p:spPr>
          <a:xfrm>
            <a:off x="6506197" y="8283937"/>
            <a:ext cx="814071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reset</a:t>
            </a:r>
          </a:p>
        </p:txBody>
      </p:sp>
      <p:sp>
        <p:nvSpPr>
          <p:cNvPr id="456" name="sys_clk"/>
          <p:cNvSpPr txBox="1"/>
          <p:nvPr/>
        </p:nvSpPr>
        <p:spPr>
          <a:xfrm>
            <a:off x="7385632" y="8283937"/>
            <a:ext cx="115506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sys_clk</a:t>
            </a:r>
          </a:p>
        </p:txBody>
      </p:sp>
      <p:sp>
        <p:nvSpPr>
          <p:cNvPr id="457" name="pclk"/>
          <p:cNvSpPr txBox="1"/>
          <p:nvPr/>
        </p:nvSpPr>
        <p:spPr>
          <a:xfrm>
            <a:off x="5416014" y="5275292"/>
            <a:ext cx="708343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pclk</a:t>
            </a:r>
          </a:p>
        </p:txBody>
      </p:sp>
      <p:sp>
        <p:nvSpPr>
          <p:cNvPr id="458" name="pclk"/>
          <p:cNvSpPr txBox="1"/>
          <p:nvPr/>
        </p:nvSpPr>
        <p:spPr>
          <a:xfrm>
            <a:off x="7876439" y="5397282"/>
            <a:ext cx="70834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pclk</a:t>
            </a:r>
          </a:p>
        </p:txBody>
      </p:sp>
      <p:sp>
        <p:nvSpPr>
          <p:cNvPr id="459" name="clk_25Mhz"/>
          <p:cNvSpPr txBox="1"/>
          <p:nvPr/>
        </p:nvSpPr>
        <p:spPr>
          <a:xfrm>
            <a:off x="10073360" y="4923572"/>
            <a:ext cx="163734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clk_25Mhz</a:t>
            </a:r>
          </a:p>
        </p:txBody>
      </p:sp>
      <p:sp>
        <p:nvSpPr>
          <p:cNvPr id="460" name="pclk"/>
          <p:cNvSpPr txBox="1"/>
          <p:nvPr/>
        </p:nvSpPr>
        <p:spPr>
          <a:xfrm>
            <a:off x="5708697" y="10169197"/>
            <a:ext cx="70834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pclk</a:t>
            </a:r>
          </a:p>
        </p:txBody>
      </p:sp>
      <p:sp>
        <p:nvSpPr>
          <p:cNvPr id="461" name="clk_25Mhz"/>
          <p:cNvSpPr txBox="1"/>
          <p:nvPr/>
        </p:nvSpPr>
        <p:spPr>
          <a:xfrm>
            <a:off x="17557179" y="10898395"/>
            <a:ext cx="1637348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clk_25Mhz</a:t>
            </a:r>
          </a:p>
        </p:txBody>
      </p:sp>
      <p:sp>
        <p:nvSpPr>
          <p:cNvPr id="462" name="pclk"/>
          <p:cNvSpPr txBox="1"/>
          <p:nvPr/>
        </p:nvSpPr>
        <p:spPr>
          <a:xfrm>
            <a:off x="15042248" y="10169197"/>
            <a:ext cx="70834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pclk</a:t>
            </a:r>
          </a:p>
        </p:txBody>
      </p:sp>
      <p:sp>
        <p:nvSpPr>
          <p:cNvPr id="463" name="선"/>
          <p:cNvSpPr/>
          <p:nvPr/>
        </p:nvSpPr>
        <p:spPr>
          <a:xfrm>
            <a:off x="17477799" y="10895856"/>
            <a:ext cx="9508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4" name="mismatch"/>
          <p:cNvSpPr/>
          <p:nvPr/>
        </p:nvSpPr>
        <p:spPr>
          <a:xfrm>
            <a:off x="8979430" y="4065821"/>
            <a:ext cx="2807701" cy="905922"/>
          </a:xfrm>
          <a:prstGeom prst="wedgeEllipseCallout">
            <a:avLst>
              <a:gd name="adj1" fmla="val -49638"/>
              <a:gd name="adj2" fmla="val 67944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mismatch</a:t>
            </a:r>
          </a:p>
        </p:txBody>
      </p:sp>
      <p:sp>
        <p:nvSpPr>
          <p:cNvPr id="465" name="FIFO OUT &amp; Direct Drive (bypass)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FIFO OUT &amp; Direct Drive (bypass)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FIFO OUT &amp; Direct Driv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b="0" i="1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FIFO OUT &amp; Direct Drive</a:t>
            </a:r>
          </a:p>
        </p:txBody>
      </p:sp>
      <p:sp>
        <p:nvSpPr>
          <p:cNvPr id="468" name="[트러블 슈팅 - Sync Decoupling &amp; Throughput Mismatch ]…"/>
          <p:cNvSpPr txBox="1"/>
          <p:nvPr>
            <p:ph type="body" idx="1"/>
          </p:nvPr>
        </p:nvSpPr>
        <p:spPr>
          <a:xfrm>
            <a:off x="1206499" y="3419116"/>
            <a:ext cx="14405152" cy="937670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200"/>
              </a:spcBef>
              <a:buSzTx/>
              <a:buNone/>
              <a:defRPr b="1" sz="2800"/>
            </a:pPr>
            <a:r>
              <a:t>[트러블 슈팅 - Sync Decoupling &amp; Throughput Mismatch ]</a:t>
            </a:r>
            <a:endParaRPr b="0"/>
          </a:p>
          <a:p>
            <a:pPr lvl="1" marL="914400" indent="-317500" defTabSz="457200">
              <a:lnSpc>
                <a:spcPct val="100000"/>
              </a:lnSpc>
              <a:spcBef>
                <a:spcPts val="1200"/>
              </a:spcBef>
              <a:buFont typeface="Times Roman"/>
              <a:buChar char="◦"/>
              <a:defRPr sz="2800"/>
            </a:pPr>
            <a:r>
              <a:t>FIFO를 제거하고, 처리 모듈을 카메라의 pclk 으로 통일시키고 HREF/VSYNC 신호에 맞게</a:t>
            </a:r>
            <a:br/>
            <a:r>
              <a:t>데이터를 bypass하여, </a:t>
            </a:r>
            <a:r>
              <a:rPr b="1"/>
              <a:t>'Data'와 'Sync'를 한 몸처럼 움직이게 만듦 (Genlock 방식)</a:t>
            </a:r>
            <a:br>
              <a:rPr b="1"/>
            </a:br>
            <a:br>
              <a:rPr b="1"/>
            </a:b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SzTx/>
              <a:buNone/>
              <a:defRPr b="1" sz="2800">
                <a:solidFill>
                  <a:srgbClr val="55555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✅ 해결되는 문제</a:t>
            </a:r>
            <a:br/>
          </a:p>
          <a:p>
            <a:pPr lvl="1" marL="914400" indent="-317500" defTabSz="457200">
              <a:lnSpc>
                <a:spcPct val="12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 startAt="1"/>
              <a:defRPr i="1" sz="2800">
                <a:solidFill>
                  <a:srgbClr val="33333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FIFO를 거치지 않으므로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데이터 시간 지연</a:t>
            </a:r>
            <a:r>
              <a:t>이나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유효성 손실</a:t>
            </a:r>
            <a:r>
              <a:t>이 전혀 없음.</a:t>
            </a:r>
            <a:br/>
          </a:p>
          <a:p>
            <a:pPr lvl="1" marL="914400" indent="-317500" defTabSz="457200">
              <a:lnSpc>
                <a:spcPct val="12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 startAt="1"/>
              <a:defRPr i="1" sz="2800">
                <a:solidFill>
                  <a:srgbClr val="33333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직접적인 좌표 부여</a:t>
            </a:r>
            <a:r>
              <a:t>: HREF가 1일 때만 x_count를 세고, HREF가 0으로 떨어지는 순간 </a:t>
            </a:r>
            <a:br/>
            <a:r>
              <a:t>x_count를 강제로 0으로 리셋하는 로직이 완벽하게 구현. </a:t>
            </a:r>
            <a:br/>
            <a:r>
              <a:t>이로써 매 라인의 시작점이 정확히 일치하여 픽셀의 좌표 오류 누적이 사라지게 됨.</a:t>
            </a:r>
            <a:br/>
          </a:p>
          <a:p>
            <a:pPr lvl="1" marL="914400" indent="-317500" defTabSz="457200">
              <a:lnSpc>
                <a:spcPct val="12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Helvetica Neue"/>
              <a:buAutoNum type="arabicPeriod" startAt="1"/>
              <a:defRPr i="1" sz="2800">
                <a:solidFill>
                  <a:srgbClr val="333333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데이터 무결성</a:t>
            </a:r>
            <a:r>
              <a:t>: 카메라 데이터 캡쳐, 다운스케일링 로직과 SRAM 쓰기 로직이 모두 안정적인 카운터를 기반으로 PCLK 클럭에서 동시에 처리되는 구조</a:t>
            </a:r>
            <a:br/>
            <a:r>
              <a:t>따라서, 픽셀을 캡처하는 그 순간 좌표가 부여되고 SRAM으로 데이터가 들어가므로 데이터를</a:t>
            </a:r>
            <a:br/>
            <a:r>
              <a:t>놓치거나 뒤섞일 틈이 없게됨.</a:t>
            </a:r>
          </a:p>
        </p:txBody>
      </p:sp>
      <p:sp>
        <p:nvSpPr>
          <p:cNvPr id="469" name="5. 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Solution</a:t>
            </a:r>
          </a:p>
        </p:txBody>
      </p:sp>
      <p:pic>
        <p:nvPicPr>
          <p:cNvPr id="470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44350" y="714698"/>
            <a:ext cx="5054601" cy="565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붙여넣은 동영상.png" descr="붙여넣은 동영상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84145" y="7347024"/>
            <a:ext cx="8049427" cy="565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6. 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Result</a:t>
            </a:r>
          </a:p>
        </p:txBody>
      </p:sp>
      <p:pic>
        <p:nvPicPr>
          <p:cNvPr id="47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12438" r="0" b="45078"/>
          <a:stretch>
            <a:fillRect/>
          </a:stretch>
        </p:blipFill>
        <p:spPr>
          <a:xfrm>
            <a:off x="12348210" y="4225766"/>
            <a:ext cx="9831325" cy="5565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0" t="25841" r="0" b="32268"/>
          <a:stretch>
            <a:fillRect/>
          </a:stretch>
        </p:blipFill>
        <p:spPr>
          <a:xfrm>
            <a:off x="1905539" y="4263567"/>
            <a:ext cx="9970721" cy="5565945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FIFO OUT &amp; Direct Driv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FIFO OUT &amp; Direct Drive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7. Advanced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7. Advanced Project</a:t>
            </a:r>
          </a:p>
        </p:txBody>
      </p:sp>
      <p:sp>
        <p:nvSpPr>
          <p:cNvPr id="479" name="Asynchronous FIFO + DDR Memory (PS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b="0" i="1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Asynchronous FIFO + DDR Memory (PS)</a:t>
            </a:r>
          </a:p>
        </p:txBody>
      </p:sp>
      <p:sp>
        <p:nvSpPr>
          <p:cNvPr id="480" name="OV7670…"/>
          <p:cNvSpPr/>
          <p:nvPr/>
        </p:nvSpPr>
        <p:spPr>
          <a:xfrm>
            <a:off x="485869" y="5055287"/>
            <a:ext cx="2068223" cy="2922297"/>
          </a:xfrm>
          <a:prstGeom prst="roundRect">
            <a:avLst>
              <a:gd name="adj" fmla="val 21194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OV7670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Camera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+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Data Capture</a:t>
            </a:r>
          </a:p>
        </p:txBody>
      </p:sp>
      <p:sp>
        <p:nvSpPr>
          <p:cNvPr id="481" name="Chroma-Key"/>
          <p:cNvSpPr/>
          <p:nvPr/>
        </p:nvSpPr>
        <p:spPr>
          <a:xfrm>
            <a:off x="2791772" y="5055287"/>
            <a:ext cx="2330802" cy="2922297"/>
          </a:xfrm>
          <a:prstGeom prst="roundRect">
            <a:avLst>
              <a:gd name="adj" fmla="val 1880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2700"/>
            </a:lvl1pPr>
          </a:lstStyle>
          <a:p>
            <a:pPr/>
            <a:r>
              <a:t>Chroma-Key</a:t>
            </a:r>
          </a:p>
        </p:txBody>
      </p:sp>
      <p:grpSp>
        <p:nvGrpSpPr>
          <p:cNvPr id="484" name="그룹화"/>
          <p:cNvGrpSpPr/>
          <p:nvPr/>
        </p:nvGrpSpPr>
        <p:grpSpPr>
          <a:xfrm>
            <a:off x="8343698" y="5881435"/>
            <a:ext cx="3657601" cy="1832967"/>
            <a:chOff x="0" y="0"/>
            <a:chExt cx="3657600" cy="1832965"/>
          </a:xfrm>
        </p:grpSpPr>
        <p:sp>
          <p:nvSpPr>
            <p:cNvPr id="482" name="화살표"/>
            <p:cNvSpPr/>
            <p:nvPr/>
          </p:nvSpPr>
          <p:spPr>
            <a:xfrm>
              <a:off x="914119" y="0"/>
              <a:ext cx="1829362" cy="12700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83" name="Caption"/>
            <p:cNvSpPr/>
            <p:nvPr/>
          </p:nvSpPr>
          <p:spPr>
            <a:xfrm>
              <a:off x="0" y="1371600"/>
              <a:ext cx="3657601" cy="4613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AMBA AXI4</a:t>
              </a:r>
            </a:p>
          </p:txBody>
        </p:sp>
      </p:grpSp>
      <p:grpSp>
        <p:nvGrpSpPr>
          <p:cNvPr id="487" name="그룹화"/>
          <p:cNvGrpSpPr/>
          <p:nvPr/>
        </p:nvGrpSpPr>
        <p:grpSpPr>
          <a:xfrm>
            <a:off x="207594" y="3523077"/>
            <a:ext cx="9291924" cy="5579333"/>
            <a:chOff x="0" y="0"/>
            <a:chExt cx="9291922" cy="5579331"/>
          </a:xfrm>
        </p:grpSpPr>
        <p:sp>
          <p:nvSpPr>
            <p:cNvPr id="485" name="PL"/>
            <p:cNvSpPr/>
            <p:nvPr/>
          </p:nvSpPr>
          <p:spPr>
            <a:xfrm>
              <a:off x="0" y="0"/>
              <a:ext cx="9291923" cy="51075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PL</a:t>
              </a:r>
            </a:p>
          </p:txBody>
        </p:sp>
        <p:sp>
          <p:nvSpPr>
            <p:cNvPr id="486" name="모서리가 둥근 직사각형"/>
            <p:cNvSpPr/>
            <p:nvPr/>
          </p:nvSpPr>
          <p:spPr>
            <a:xfrm>
              <a:off x="25399" y="637753"/>
              <a:ext cx="9241124" cy="4941579"/>
            </a:xfrm>
            <a:prstGeom prst="roundRect">
              <a:avLst>
                <a:gd name="adj" fmla="val 13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88" name="AXI…"/>
          <p:cNvSpPr/>
          <p:nvPr/>
        </p:nvSpPr>
        <p:spPr>
          <a:xfrm>
            <a:off x="5365153" y="5055287"/>
            <a:ext cx="3863621" cy="2922297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AXI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Writer</a:t>
            </a:r>
          </a:p>
        </p:txBody>
      </p:sp>
      <p:grpSp>
        <p:nvGrpSpPr>
          <p:cNvPr id="491" name="그룹화"/>
          <p:cNvGrpSpPr/>
          <p:nvPr/>
        </p:nvGrpSpPr>
        <p:grpSpPr>
          <a:xfrm>
            <a:off x="10165205" y="3523077"/>
            <a:ext cx="4114801" cy="5579333"/>
            <a:chOff x="0" y="0"/>
            <a:chExt cx="4114800" cy="5579331"/>
          </a:xfrm>
        </p:grpSpPr>
        <p:sp>
          <p:nvSpPr>
            <p:cNvPr id="489" name="PS"/>
            <p:cNvSpPr/>
            <p:nvPr/>
          </p:nvSpPr>
          <p:spPr>
            <a:xfrm>
              <a:off x="0" y="0"/>
              <a:ext cx="4114801" cy="51075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PS</a:t>
              </a:r>
            </a:p>
          </p:txBody>
        </p:sp>
        <p:sp>
          <p:nvSpPr>
            <p:cNvPr id="490" name="모서리가 둥근 직사각형"/>
            <p:cNvSpPr/>
            <p:nvPr/>
          </p:nvSpPr>
          <p:spPr>
            <a:xfrm>
              <a:off x="945524" y="637753"/>
              <a:ext cx="2223752" cy="4941579"/>
            </a:xfrm>
            <a:prstGeom prst="roundRect">
              <a:avLst>
                <a:gd name="adj" fmla="val 30671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494" name="그룹화"/>
          <p:cNvGrpSpPr/>
          <p:nvPr/>
        </p:nvGrpSpPr>
        <p:grpSpPr>
          <a:xfrm>
            <a:off x="14945693" y="3396077"/>
            <a:ext cx="9265773" cy="5579333"/>
            <a:chOff x="0" y="0"/>
            <a:chExt cx="9265771" cy="5579331"/>
          </a:xfrm>
        </p:grpSpPr>
        <p:sp>
          <p:nvSpPr>
            <p:cNvPr id="492" name="PL"/>
            <p:cNvSpPr/>
            <p:nvPr/>
          </p:nvSpPr>
          <p:spPr>
            <a:xfrm>
              <a:off x="0" y="0"/>
              <a:ext cx="9265772" cy="51075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PL</a:t>
              </a:r>
            </a:p>
          </p:txBody>
        </p:sp>
        <p:sp>
          <p:nvSpPr>
            <p:cNvPr id="493" name="모서리가 둥근 직사각형"/>
            <p:cNvSpPr/>
            <p:nvPr/>
          </p:nvSpPr>
          <p:spPr>
            <a:xfrm>
              <a:off x="25400" y="637753"/>
              <a:ext cx="9214972" cy="4941579"/>
            </a:xfrm>
            <a:prstGeom prst="roundRect">
              <a:avLst>
                <a:gd name="adj" fmla="val 13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95" name="Asynchronous…"/>
          <p:cNvSpPr/>
          <p:nvPr/>
        </p:nvSpPr>
        <p:spPr>
          <a:xfrm>
            <a:off x="5603337" y="5201463"/>
            <a:ext cx="1021970" cy="2657115"/>
          </a:xfrm>
          <a:prstGeom prst="roundRect">
            <a:avLst>
              <a:gd name="adj" fmla="val 33902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Asynchronous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FIFO</a:t>
            </a:r>
          </a:p>
        </p:txBody>
      </p:sp>
      <p:sp>
        <p:nvSpPr>
          <p:cNvPr id="496" name="AXI…"/>
          <p:cNvSpPr/>
          <p:nvPr/>
        </p:nvSpPr>
        <p:spPr>
          <a:xfrm>
            <a:off x="15079026" y="4850532"/>
            <a:ext cx="3733937" cy="2922297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AXI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Reader</a:t>
            </a:r>
          </a:p>
        </p:txBody>
      </p:sp>
      <p:sp>
        <p:nvSpPr>
          <p:cNvPr id="497" name="Asynchronous…"/>
          <p:cNvSpPr/>
          <p:nvPr/>
        </p:nvSpPr>
        <p:spPr>
          <a:xfrm>
            <a:off x="15222422" y="4983123"/>
            <a:ext cx="1021971" cy="2657115"/>
          </a:xfrm>
          <a:prstGeom prst="roundRect">
            <a:avLst>
              <a:gd name="adj" fmla="val 33902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Asynchronous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FIFO</a:t>
            </a:r>
          </a:p>
        </p:txBody>
      </p:sp>
      <p:sp>
        <p:nvSpPr>
          <p:cNvPr id="498" name="DDR memory"/>
          <p:cNvSpPr txBox="1"/>
          <p:nvPr/>
        </p:nvSpPr>
        <p:spPr>
          <a:xfrm>
            <a:off x="11271200" y="5935025"/>
            <a:ext cx="1765400" cy="113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i="1"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DDR</a:t>
            </a:r>
            <a:br/>
            <a:r>
              <a:t>memory</a:t>
            </a:r>
          </a:p>
        </p:txBody>
      </p:sp>
      <p:sp>
        <p:nvSpPr>
          <p:cNvPr id="499" name="Video Timing Generator"/>
          <p:cNvSpPr/>
          <p:nvPr/>
        </p:nvSpPr>
        <p:spPr>
          <a:xfrm>
            <a:off x="19192661" y="4850532"/>
            <a:ext cx="2608314" cy="2922297"/>
          </a:xfrm>
          <a:prstGeom prst="roundRect">
            <a:avLst>
              <a:gd name="adj" fmla="val 1680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Video Timing</a:t>
            </a:r>
            <a:br/>
            <a:r>
              <a:t>Generator</a:t>
            </a:r>
          </a:p>
        </p:txBody>
      </p:sp>
      <p:sp>
        <p:nvSpPr>
          <p:cNvPr id="500" name="HDMI"/>
          <p:cNvSpPr/>
          <p:nvPr/>
        </p:nvSpPr>
        <p:spPr>
          <a:xfrm>
            <a:off x="22180672" y="4850532"/>
            <a:ext cx="1802139" cy="2922297"/>
          </a:xfrm>
          <a:prstGeom prst="roundRect">
            <a:avLst>
              <a:gd name="adj" fmla="val 24324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2700"/>
            </a:lvl1pPr>
          </a:lstStyle>
          <a:p>
            <a:pPr/>
            <a:r>
              <a:t>HDMI</a:t>
            </a:r>
          </a:p>
        </p:txBody>
      </p:sp>
      <p:grpSp>
        <p:nvGrpSpPr>
          <p:cNvPr id="503" name="그룹화"/>
          <p:cNvGrpSpPr/>
          <p:nvPr/>
        </p:nvGrpSpPr>
        <p:grpSpPr>
          <a:xfrm>
            <a:off x="12449026" y="5931944"/>
            <a:ext cx="3657601" cy="1832966"/>
            <a:chOff x="0" y="0"/>
            <a:chExt cx="3657600" cy="1832965"/>
          </a:xfrm>
        </p:grpSpPr>
        <p:sp>
          <p:nvSpPr>
            <p:cNvPr id="501" name="화살표"/>
            <p:cNvSpPr/>
            <p:nvPr/>
          </p:nvSpPr>
          <p:spPr>
            <a:xfrm>
              <a:off x="842672" y="0"/>
              <a:ext cx="1972256" cy="12700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2" name="Caption"/>
            <p:cNvSpPr/>
            <p:nvPr/>
          </p:nvSpPr>
          <p:spPr>
            <a:xfrm>
              <a:off x="0" y="1371600"/>
              <a:ext cx="3657601" cy="4613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AMBA AXI4</a:t>
              </a:r>
            </a:p>
          </p:txBody>
        </p:sp>
      </p:grpSp>
      <p:sp>
        <p:nvSpPr>
          <p:cNvPr id="504" name="PS - PL 간 데이터 Streaming 전송 시 Asynchronous FIFO 사용"/>
          <p:cNvSpPr txBox="1"/>
          <p:nvPr/>
        </p:nvSpPr>
        <p:spPr>
          <a:xfrm>
            <a:off x="644187" y="9955499"/>
            <a:ext cx="10977373" cy="59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81000" indent="-381000">
              <a:buSzPct val="123000"/>
              <a:buChar char="•"/>
              <a:defRPr b="1" i="1" sz="3000"/>
            </a:lvl1pPr>
          </a:lstStyle>
          <a:p>
            <a:pPr/>
            <a:r>
              <a:t>PS - PL 간 데이터 Streaming 전송 시 Asynchronous FIFO 사용</a:t>
            </a:r>
          </a:p>
        </p:txBody>
      </p:sp>
      <p:sp>
        <p:nvSpPr>
          <p:cNvPr id="505" name="메모리 계층 분리: 여기서 FIFO는 단순히 pclk 도메인에서 axi 도메인으로 넘겨주는 CDC 및 프레임 버퍼로 역할하고 저장은 DDR Memory가 담당.…"/>
          <p:cNvSpPr txBox="1"/>
          <p:nvPr/>
        </p:nvSpPr>
        <p:spPr>
          <a:xfrm>
            <a:off x="656640" y="10965864"/>
            <a:ext cx="21426405" cy="1637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i="1" sz="2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메모리 계층 분리</a:t>
            </a:r>
            <a:r>
              <a:t>: 여기서 FIFO는 단순히 pclk 도메인에서 axi 도메인으로 넘겨주는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CDC 및 프레임 버퍼</a:t>
            </a:r>
            <a:r>
              <a:t>로 역할하고 저장은 DDR Memory가 담당.</a:t>
            </a:r>
          </a:p>
          <a:p>
            <a:pPr lvl="6" defTabSz="457200">
              <a:lnSpc>
                <a:spcPct val="100000"/>
              </a:lnSpc>
              <a:spcBef>
                <a:spcPts val="1200"/>
              </a:spcBef>
              <a:defRPr b="1" i="1"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카메라의 데이터 전송 속도(Throughput)  &lt;&lt;&lt; AXI 버스와 DDR 메모리의 Bandwidth   - Burst Transaction</a:t>
            </a:r>
            <a:br/>
            <a:r>
              <a:t>➡️ </a:t>
            </a:r>
            <a:r>
              <a:rPr b="0"/>
              <a:t>Data 유실 가능성 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hank You"/>
          <p:cNvSpPr txBox="1"/>
          <p:nvPr>
            <p:ph type="title"/>
          </p:nvPr>
        </p:nvSpPr>
        <p:spPr>
          <a:xfrm>
            <a:off x="851045" y="3001533"/>
            <a:ext cx="21971004" cy="4648201"/>
          </a:xfrm>
          <a:prstGeom prst="rect">
            <a:avLst/>
          </a:prstGeom>
        </p:spPr>
        <p:txBody>
          <a:bodyPr anchor="b"/>
          <a:lstStyle>
            <a:lvl1pPr algn="ctr">
              <a:defRPr spc="-182" sz="9100"/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Verilog HDL 기반 실시간 영상 처리 시스템"/>
          <p:cNvSpPr txBox="1"/>
          <p:nvPr>
            <p:ph type="body" idx="21"/>
          </p:nvPr>
        </p:nvSpPr>
        <p:spPr>
          <a:xfrm>
            <a:off x="1244600" y="2563462"/>
            <a:ext cx="10843320" cy="8093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70331">
              <a:defRPr b="0" i="1" sz="445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Verilog HDL 기반 실시간 영상 처리 시스템</a:t>
            </a:r>
          </a:p>
        </p:txBody>
      </p:sp>
      <p:sp>
        <p:nvSpPr>
          <p:cNvPr id="176" name="Project Summary - OV7670 카메라에서 영상 데이터를 입력받아  Down-scaling 및 Chroma-key 합성을 수행하고, HDMI로 출력하는 Full-Hardware Pipeline 설계…"/>
          <p:cNvSpPr txBox="1"/>
          <p:nvPr>
            <p:ph type="body" sz="half" idx="1"/>
          </p:nvPr>
        </p:nvSpPr>
        <p:spPr>
          <a:xfrm>
            <a:off x="1206500" y="4077665"/>
            <a:ext cx="10037721" cy="8256630"/>
          </a:xfrm>
          <a:prstGeom prst="rect">
            <a:avLst/>
          </a:prstGeom>
        </p:spPr>
        <p:txBody>
          <a:bodyPr/>
          <a:lstStyle/>
          <a:p>
            <a:pPr marL="530351" indent="-530351" defTabSz="2121354">
              <a:spcBef>
                <a:spcPts val="3900"/>
              </a:spcBef>
              <a:defRPr sz="3218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Project Summary</a:t>
            </a:r>
            <a:b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</a:br>
            <a:r>
              <a:t>- OV7670 카메라에서 영상 데이터를 입력받아 </a:t>
            </a:r>
            <a:br/>
            <a:r>
              <a:t>Down-scaling 및 Chroma-key 합성을 수행하고, HDMI로 출력하는 Full-Hardware Pipeline 설계</a:t>
            </a:r>
          </a:p>
          <a:p>
            <a:pPr marL="530351" indent="-530351" defTabSz="2121354">
              <a:spcBef>
                <a:spcPts val="3900"/>
              </a:spcBef>
              <a:defRPr sz="3218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사용 Tool / Board</a:t>
            </a:r>
            <a:br/>
            <a:r>
              <a:t>- Xilinx Vivado</a:t>
            </a:r>
            <a:br/>
            <a:r>
              <a:t>- FPGA ZYNQ-7000 board / SRAM (Block RAM)</a:t>
            </a:r>
            <a:br/>
            <a:r>
              <a:t>- OV7670 Image Sensor</a:t>
            </a:r>
          </a:p>
          <a:p>
            <a:pPr marL="530351" indent="-530351" defTabSz="2121354">
              <a:spcBef>
                <a:spcPts val="3900"/>
              </a:spcBef>
              <a:defRPr sz="3218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  <a:t>Constraint</a:t>
            </a:r>
            <a:br>
              <a:rPr>
                <a:latin typeface="Helvetica Neue Medium"/>
                <a:ea typeface="Helvetica Neue Medium"/>
                <a:cs typeface="Helvetica Neue Medium"/>
                <a:sym typeface="Helvetica Neue Medium"/>
              </a:rPr>
            </a:br>
            <a:r>
              <a:t>- Performance: </a:t>
            </a:r>
            <a:r>
              <a:rPr sz="2784"/>
              <a:t>640*480 @60hz 끊김없이 처리</a:t>
            </a:r>
            <a:br>
              <a:rPr sz="2784"/>
            </a:br>
            <a:r>
              <a:t>- Area: </a:t>
            </a:r>
            <a:br/>
            <a:r>
              <a:rPr sz="2784"/>
              <a:t>1. SRAM depth 최대 76800이므로 기존 640*480 사이즈를 downscaling 및 upscaling 처리 필요</a:t>
            </a:r>
            <a:br>
              <a:rPr sz="2784"/>
            </a:br>
            <a:br>
              <a:rPr sz="2784"/>
            </a:br>
            <a:r>
              <a:rPr sz="2784"/>
              <a:t>2. OV7670의 raw data format YUV</a:t>
            </a:r>
            <a:br>
              <a:rPr sz="2784"/>
            </a:br>
            <a:r>
              <a:rPr sz="2784"/>
              <a:t>초기화 시 RGB data format으로 변경 필요</a:t>
            </a:r>
          </a:p>
        </p:txBody>
      </p:sp>
      <p:pic>
        <p:nvPicPr>
          <p:cNvPr id="177" name="파슬리 버터, 구운 헤이즐넛, 파르메산 치즈를 올린 파파르델레 파스타 그릇" descr="파슬리 버터, 구운 헤이즐넛, 파르메산 치즈를 올린 파파르델레 파스타 그릇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858" t="0" r="2858" b="0"/>
          <a:stretch>
            <a:fillRect/>
          </a:stretch>
        </p:blipFill>
        <p:spPr>
          <a:xfrm>
            <a:off x="15874706" y="674290"/>
            <a:ext cx="4192416" cy="4296615"/>
          </a:xfrm>
          <a:prstGeom prst="rect">
            <a:avLst/>
          </a:prstGeom>
        </p:spPr>
      </p:pic>
      <p:sp>
        <p:nvSpPr>
          <p:cNvPr id="178" name="OV7670 Image Sensor"/>
          <p:cNvSpPr/>
          <p:nvPr/>
        </p:nvSpPr>
        <p:spPr>
          <a:xfrm>
            <a:off x="15874706" y="5072504"/>
            <a:ext cx="4192589" cy="461367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</a:defRPr>
            </a:lvl1pPr>
          </a:lstStyle>
          <a:p>
            <a:pPr/>
            <a:r>
              <a:t>OV7670 Image Sensor</a:t>
            </a:r>
          </a:p>
        </p:txBody>
      </p:sp>
      <p:sp>
        <p:nvSpPr>
          <p:cNvPr id="179" name="1. Overview"/>
          <p:cNvSpPr txBox="1"/>
          <p:nvPr>
            <p:ph type="title"/>
          </p:nvPr>
        </p:nvSpPr>
        <p:spPr>
          <a:xfrm>
            <a:off x="1206500" y="1074605"/>
            <a:ext cx="9779000" cy="1435101"/>
          </a:xfrm>
          <a:prstGeom prst="rect">
            <a:avLst/>
          </a:prstGeom>
        </p:spPr>
        <p:txBody>
          <a:bodyPr/>
          <a:lstStyle/>
          <a:p>
            <a:pPr/>
            <a:r>
              <a:t>1. Overview</a:t>
            </a:r>
          </a:p>
        </p:txBody>
      </p:sp>
      <p:grpSp>
        <p:nvGrpSpPr>
          <p:cNvPr id="182" name="그룹화"/>
          <p:cNvGrpSpPr/>
          <p:nvPr/>
        </p:nvGrpSpPr>
        <p:grpSpPr>
          <a:xfrm>
            <a:off x="13595468" y="6297028"/>
            <a:ext cx="8751067" cy="6685995"/>
            <a:chOff x="0" y="0"/>
            <a:chExt cx="8751065" cy="6685994"/>
          </a:xfrm>
        </p:grpSpPr>
        <p:pic>
          <p:nvPicPr>
            <p:cNvPr id="180" name="붙여넣은 동영상.heic" descr="붙여넣은 동영상.heic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6154506">
              <a:off x="1371136" y="-1274640"/>
              <a:ext cx="6008793" cy="8672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Caption"/>
            <p:cNvSpPr/>
            <p:nvPr/>
          </p:nvSpPr>
          <p:spPr>
            <a:xfrm>
              <a:off x="0" y="6224629"/>
              <a:ext cx="8751066" cy="46136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ZYNQ-7000 FPGA Board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2. System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System Architecture </a:t>
            </a:r>
          </a:p>
        </p:txBody>
      </p:sp>
      <p:sp>
        <p:nvSpPr>
          <p:cNvPr id="185" name="Design Flo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b="0" i="1" sz="5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Design Flow</a:t>
            </a:r>
          </a:p>
        </p:txBody>
      </p:sp>
      <p:grpSp>
        <p:nvGrpSpPr>
          <p:cNvPr id="188" name="그룹화"/>
          <p:cNvGrpSpPr/>
          <p:nvPr/>
        </p:nvGrpSpPr>
        <p:grpSpPr>
          <a:xfrm>
            <a:off x="-123691" y="5951470"/>
            <a:ext cx="3657601" cy="4983862"/>
            <a:chOff x="0" y="0"/>
            <a:chExt cx="3657600" cy="4983861"/>
          </a:xfrm>
        </p:grpSpPr>
        <p:sp>
          <p:nvSpPr>
            <p:cNvPr id="186" name="Camera Configure Module"/>
            <p:cNvSpPr/>
            <p:nvPr/>
          </p:nvSpPr>
          <p:spPr>
            <a:xfrm>
              <a:off x="668568" y="0"/>
              <a:ext cx="2320464" cy="2922296"/>
            </a:xfrm>
            <a:prstGeom prst="roundRect">
              <a:avLst>
                <a:gd name="adj" fmla="val 18890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Camera Configure</a:t>
              </a:r>
              <a:br/>
              <a:r>
                <a:t>Module</a:t>
              </a:r>
            </a:p>
          </p:txBody>
        </p:sp>
        <p:sp>
          <p:nvSpPr>
            <p:cNvPr id="187" name="Caption"/>
            <p:cNvSpPr/>
            <p:nvPr/>
          </p:nvSpPr>
          <p:spPr>
            <a:xfrm>
              <a:off x="0" y="3049295"/>
              <a:ext cx="3657601" cy="1934567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ROM for initialization</a:t>
              </a:r>
            </a:p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Configuration</a:t>
              </a:r>
            </a:p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SCCB interface (I2C)</a:t>
              </a:r>
            </a:p>
          </p:txBody>
        </p:sp>
      </p:grpSp>
      <p:grpSp>
        <p:nvGrpSpPr>
          <p:cNvPr id="191" name="그룹화"/>
          <p:cNvGrpSpPr/>
          <p:nvPr/>
        </p:nvGrpSpPr>
        <p:grpSpPr>
          <a:xfrm>
            <a:off x="2927080" y="5975574"/>
            <a:ext cx="3657601" cy="4247263"/>
            <a:chOff x="0" y="0"/>
            <a:chExt cx="3657600" cy="4247261"/>
          </a:xfrm>
        </p:grpSpPr>
        <p:sp>
          <p:nvSpPr>
            <p:cNvPr id="189" name="OV7670…"/>
            <p:cNvSpPr/>
            <p:nvPr/>
          </p:nvSpPr>
          <p:spPr>
            <a:xfrm>
              <a:off x="668568" y="0"/>
              <a:ext cx="2320464" cy="2922296"/>
            </a:xfrm>
            <a:prstGeom prst="roundRect">
              <a:avLst>
                <a:gd name="adj" fmla="val 18890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OV7670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Camera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+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Data Capture</a:t>
              </a:r>
            </a:p>
          </p:txBody>
        </p:sp>
        <p:sp>
          <p:nvSpPr>
            <p:cNvPr id="190" name="Caption"/>
            <p:cNvSpPr/>
            <p:nvPr/>
          </p:nvSpPr>
          <p:spPr>
            <a:xfrm>
              <a:off x="0" y="3049295"/>
              <a:ext cx="3657601" cy="1197967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640 * 480</a:t>
              </a:r>
            </a:p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Camera read</a:t>
              </a:r>
            </a:p>
          </p:txBody>
        </p:sp>
      </p:grpSp>
      <p:grpSp>
        <p:nvGrpSpPr>
          <p:cNvPr id="194" name="그룹화"/>
          <p:cNvGrpSpPr/>
          <p:nvPr/>
        </p:nvGrpSpPr>
        <p:grpSpPr>
          <a:xfrm>
            <a:off x="14861547" y="5931296"/>
            <a:ext cx="3657601" cy="5063418"/>
            <a:chOff x="0" y="0"/>
            <a:chExt cx="3657600" cy="5063417"/>
          </a:xfrm>
        </p:grpSpPr>
        <p:sp>
          <p:nvSpPr>
            <p:cNvPr id="192" name="Video Timing Generator"/>
            <p:cNvSpPr/>
            <p:nvPr/>
          </p:nvSpPr>
          <p:spPr>
            <a:xfrm>
              <a:off x="524643" y="0"/>
              <a:ext cx="2608314" cy="2922296"/>
            </a:xfrm>
            <a:prstGeom prst="roundRect">
              <a:avLst>
                <a:gd name="adj" fmla="val 16806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Video Timing</a:t>
              </a:r>
              <a:br/>
              <a:r>
                <a:t>Generator</a:t>
              </a:r>
            </a:p>
          </p:txBody>
        </p:sp>
        <p:sp>
          <p:nvSpPr>
            <p:cNvPr id="193" name="Caption"/>
            <p:cNvSpPr/>
            <p:nvPr/>
          </p:nvSpPr>
          <p:spPr>
            <a:xfrm>
              <a:off x="0" y="3049295"/>
              <a:ext cx="3657601" cy="2014123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데이터 주소 생성 후</a:t>
              </a:r>
              <a:br/>
              <a:r>
                <a:t>SRAM read</a:t>
              </a:r>
            </a:p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vsync / hsync 신호 생성</a:t>
              </a:r>
            </a:p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Upscaling 처리</a:t>
              </a:r>
            </a:p>
          </p:txBody>
        </p:sp>
      </p:grpSp>
      <p:grpSp>
        <p:nvGrpSpPr>
          <p:cNvPr id="197" name="그룹화"/>
          <p:cNvGrpSpPr/>
          <p:nvPr/>
        </p:nvGrpSpPr>
        <p:grpSpPr>
          <a:xfrm>
            <a:off x="18226215" y="5931296"/>
            <a:ext cx="3657601" cy="3878962"/>
            <a:chOff x="0" y="0"/>
            <a:chExt cx="3657600" cy="3878961"/>
          </a:xfrm>
        </p:grpSpPr>
        <p:sp>
          <p:nvSpPr>
            <p:cNvPr id="195" name="Chroma-Key"/>
            <p:cNvSpPr/>
            <p:nvPr/>
          </p:nvSpPr>
          <p:spPr>
            <a:xfrm>
              <a:off x="524643" y="0"/>
              <a:ext cx="2608314" cy="2922296"/>
            </a:xfrm>
            <a:prstGeom prst="roundRect">
              <a:avLst>
                <a:gd name="adj" fmla="val 16806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Chroma-Key</a:t>
              </a:r>
            </a:p>
          </p:txBody>
        </p:sp>
        <p:sp>
          <p:nvSpPr>
            <p:cNvPr id="196" name="Caption"/>
            <p:cNvSpPr/>
            <p:nvPr/>
          </p:nvSpPr>
          <p:spPr>
            <a:xfrm>
              <a:off x="0" y="3049295"/>
              <a:ext cx="3657601" cy="829667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marL="3048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Background Generator</a:t>
              </a:r>
            </a:p>
            <a:p>
              <a:pPr marL="3048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Chroma-key Mixer</a:t>
              </a:r>
            </a:p>
          </p:txBody>
        </p:sp>
      </p:grpSp>
      <p:grpSp>
        <p:nvGrpSpPr>
          <p:cNvPr id="200" name="그룹화"/>
          <p:cNvGrpSpPr/>
          <p:nvPr/>
        </p:nvGrpSpPr>
        <p:grpSpPr>
          <a:xfrm>
            <a:off x="198831" y="4644624"/>
            <a:ext cx="24127297" cy="6465074"/>
            <a:chOff x="0" y="0"/>
            <a:chExt cx="24127296" cy="6465073"/>
          </a:xfrm>
        </p:grpSpPr>
        <p:sp>
          <p:nvSpPr>
            <p:cNvPr id="198" name="top module"/>
            <p:cNvSpPr/>
            <p:nvPr/>
          </p:nvSpPr>
          <p:spPr>
            <a:xfrm>
              <a:off x="0" y="0"/>
              <a:ext cx="24127297" cy="51075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top module</a:t>
              </a:r>
            </a:p>
          </p:txBody>
        </p:sp>
        <p:sp>
          <p:nvSpPr>
            <p:cNvPr id="199" name="모서리가 둥근 직사각형"/>
            <p:cNvSpPr/>
            <p:nvPr/>
          </p:nvSpPr>
          <p:spPr>
            <a:xfrm>
              <a:off x="25399" y="637753"/>
              <a:ext cx="24076499" cy="5827321"/>
            </a:xfrm>
            <a:prstGeom prst="roundRect">
              <a:avLst>
                <a:gd name="adj" fmla="val 14594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01" name="sys_clk"/>
          <p:cNvSpPr txBox="1"/>
          <p:nvPr/>
        </p:nvSpPr>
        <p:spPr>
          <a:xfrm>
            <a:off x="2406156" y="4221151"/>
            <a:ext cx="1071805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sys_clk</a:t>
            </a:r>
          </a:p>
        </p:txBody>
      </p:sp>
      <p:sp>
        <p:nvSpPr>
          <p:cNvPr id="202" name="reset"/>
          <p:cNvSpPr txBox="1"/>
          <p:nvPr/>
        </p:nvSpPr>
        <p:spPr>
          <a:xfrm>
            <a:off x="4742265" y="4221151"/>
            <a:ext cx="758090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reset</a:t>
            </a:r>
          </a:p>
        </p:txBody>
      </p:sp>
      <p:sp>
        <p:nvSpPr>
          <p:cNvPr id="203" name="선"/>
          <p:cNvSpPr/>
          <p:nvPr/>
        </p:nvSpPr>
        <p:spPr>
          <a:xfrm>
            <a:off x="3004338" y="4593144"/>
            <a:ext cx="1" cy="606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4" name="선"/>
          <p:cNvSpPr/>
          <p:nvPr/>
        </p:nvSpPr>
        <p:spPr>
          <a:xfrm>
            <a:off x="5121310" y="4572456"/>
            <a:ext cx="1" cy="6066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07" name="그룹화"/>
          <p:cNvGrpSpPr/>
          <p:nvPr/>
        </p:nvGrpSpPr>
        <p:grpSpPr>
          <a:xfrm>
            <a:off x="8924912" y="5975574"/>
            <a:ext cx="3657601" cy="3878963"/>
            <a:chOff x="0" y="0"/>
            <a:chExt cx="3657600" cy="3878961"/>
          </a:xfrm>
        </p:grpSpPr>
        <p:sp>
          <p:nvSpPr>
            <p:cNvPr id="205" name="Downscaling…"/>
            <p:cNvSpPr/>
            <p:nvPr/>
          </p:nvSpPr>
          <p:spPr>
            <a:xfrm>
              <a:off x="668568" y="0"/>
              <a:ext cx="2320464" cy="2922296"/>
            </a:xfrm>
            <a:prstGeom prst="roundRect">
              <a:avLst>
                <a:gd name="adj" fmla="val 18890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Downscaling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+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SRAM Writer</a:t>
              </a:r>
            </a:p>
          </p:txBody>
        </p:sp>
        <p:sp>
          <p:nvSpPr>
            <p:cNvPr id="206" name="Caption"/>
            <p:cNvSpPr/>
            <p:nvPr/>
          </p:nvSpPr>
          <p:spPr>
            <a:xfrm>
              <a:off x="0" y="3049295"/>
              <a:ext cx="3657601" cy="829667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Downscaling</a:t>
              </a:r>
            </a:p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SRAM writer</a:t>
              </a:r>
            </a:p>
          </p:txBody>
        </p:sp>
      </p:grpSp>
      <p:sp>
        <p:nvSpPr>
          <p:cNvPr id="208" name="선"/>
          <p:cNvSpPr/>
          <p:nvPr/>
        </p:nvSpPr>
        <p:spPr>
          <a:xfrm>
            <a:off x="2873407" y="7367044"/>
            <a:ext cx="7580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9" name="선"/>
          <p:cNvSpPr/>
          <p:nvPr/>
        </p:nvSpPr>
        <p:spPr>
          <a:xfrm>
            <a:off x="7412294" y="7392444"/>
            <a:ext cx="7580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0" name="선"/>
          <p:cNvSpPr/>
          <p:nvPr/>
        </p:nvSpPr>
        <p:spPr>
          <a:xfrm>
            <a:off x="11937780" y="7392444"/>
            <a:ext cx="7580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13" name="그룹화"/>
          <p:cNvGrpSpPr/>
          <p:nvPr/>
        </p:nvGrpSpPr>
        <p:grpSpPr>
          <a:xfrm>
            <a:off x="12126067" y="5931296"/>
            <a:ext cx="3048001" cy="4689883"/>
            <a:chOff x="0" y="0"/>
            <a:chExt cx="3048000" cy="4689882"/>
          </a:xfrm>
        </p:grpSpPr>
        <p:sp>
          <p:nvSpPr>
            <p:cNvPr id="211" name="SRAM (PL)"/>
            <p:cNvSpPr/>
            <p:nvPr/>
          </p:nvSpPr>
          <p:spPr>
            <a:xfrm>
              <a:off x="537343" y="0"/>
              <a:ext cx="1973314" cy="2922296"/>
            </a:xfrm>
            <a:prstGeom prst="roundRect">
              <a:avLst>
                <a:gd name="adj" fmla="val 22214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SRAM</a:t>
              </a:r>
              <a:br/>
              <a:r>
                <a:t>(PL)</a:t>
              </a:r>
            </a:p>
          </p:txBody>
        </p:sp>
        <p:sp>
          <p:nvSpPr>
            <p:cNvPr id="212" name="Caption"/>
            <p:cNvSpPr/>
            <p:nvPr/>
          </p:nvSpPr>
          <p:spPr>
            <a:xfrm>
              <a:off x="0" y="3049295"/>
              <a:ext cx="3048001" cy="1640588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rgbClr val="555555"/>
                  </a:solidFill>
                </a:defRPr>
              </a:pPr>
              <a:r>
                <a:t>▶ 입력 프레임 320 * 240</a:t>
              </a:r>
            </a:p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rgbClr val="555555"/>
                  </a:solidFill>
                </a:defRPr>
              </a:pPr>
              <a:r>
                <a:t>= 76800 (block memory IP depth)</a:t>
              </a:r>
            </a:p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rgbClr val="555555"/>
                  </a:solidFill>
                </a:defRPr>
              </a:pPr>
              <a:r>
                <a:t>▶ width 12 (12bit data)</a:t>
              </a:r>
            </a:p>
            <a:p>
              <a:pPr defTabSz="4572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rgbClr val="555555"/>
                  </a:solidFill>
                </a:defRPr>
              </a:pPr>
              <a:r>
                <a:t>▶ single dual port</a:t>
              </a:r>
            </a:p>
          </p:txBody>
        </p:sp>
      </p:grpSp>
      <p:sp>
        <p:nvSpPr>
          <p:cNvPr id="214" name="선"/>
          <p:cNvSpPr/>
          <p:nvPr/>
        </p:nvSpPr>
        <p:spPr>
          <a:xfrm>
            <a:off x="14646572" y="7392444"/>
            <a:ext cx="7580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17" name="그룹화"/>
          <p:cNvGrpSpPr/>
          <p:nvPr/>
        </p:nvGrpSpPr>
        <p:grpSpPr>
          <a:xfrm>
            <a:off x="21200496" y="5931296"/>
            <a:ext cx="3657601" cy="3878962"/>
            <a:chOff x="0" y="0"/>
            <a:chExt cx="3657600" cy="3878961"/>
          </a:xfrm>
        </p:grpSpPr>
        <p:sp>
          <p:nvSpPr>
            <p:cNvPr id="215" name="HDMI"/>
            <p:cNvSpPr/>
            <p:nvPr/>
          </p:nvSpPr>
          <p:spPr>
            <a:xfrm>
              <a:off x="927731" y="0"/>
              <a:ext cx="1802139" cy="2922296"/>
            </a:xfrm>
            <a:prstGeom prst="roundRect">
              <a:avLst>
                <a:gd name="adj" fmla="val 24324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HDMI</a:t>
              </a:r>
            </a:p>
          </p:txBody>
        </p:sp>
        <p:sp>
          <p:nvSpPr>
            <p:cNvPr id="216" name="Caption"/>
            <p:cNvSpPr/>
            <p:nvPr/>
          </p:nvSpPr>
          <p:spPr>
            <a:xfrm>
              <a:off x="0" y="3049295"/>
              <a:ext cx="3657601" cy="829667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TMDS encoder</a:t>
              </a:r>
            </a:p>
            <a:p>
              <a:pPr lvl="1" marL="9144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pPr>
              <a:r>
                <a:t>HDMI Transmit</a:t>
              </a:r>
            </a:p>
          </p:txBody>
        </p:sp>
      </p:grpSp>
      <p:sp>
        <p:nvSpPr>
          <p:cNvPr id="218" name="선"/>
          <p:cNvSpPr/>
          <p:nvPr/>
        </p:nvSpPr>
        <p:spPr>
          <a:xfrm>
            <a:off x="17993638" y="7392444"/>
            <a:ext cx="7580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9" name="선"/>
          <p:cNvSpPr/>
          <p:nvPr/>
        </p:nvSpPr>
        <p:spPr>
          <a:xfrm>
            <a:off x="21403251" y="7392444"/>
            <a:ext cx="7580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22" name="그룹화"/>
          <p:cNvGrpSpPr/>
          <p:nvPr/>
        </p:nvGrpSpPr>
        <p:grpSpPr>
          <a:xfrm>
            <a:off x="5885498" y="5975574"/>
            <a:ext cx="3657601" cy="3537181"/>
            <a:chOff x="0" y="0"/>
            <a:chExt cx="3657600" cy="3537180"/>
          </a:xfrm>
        </p:grpSpPr>
        <p:sp>
          <p:nvSpPr>
            <p:cNvPr id="220" name="Asynchronous…"/>
            <p:cNvSpPr/>
            <p:nvPr/>
          </p:nvSpPr>
          <p:spPr>
            <a:xfrm>
              <a:off x="574721" y="0"/>
              <a:ext cx="2508158" cy="2922296"/>
            </a:xfrm>
            <a:prstGeom prst="roundRect">
              <a:avLst>
                <a:gd name="adj" fmla="val 1747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Asynchronous 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FIFO</a:t>
              </a:r>
            </a:p>
          </p:txBody>
        </p:sp>
        <p:sp>
          <p:nvSpPr>
            <p:cNvPr id="221" name="Caption"/>
            <p:cNvSpPr/>
            <p:nvPr/>
          </p:nvSpPr>
          <p:spPr>
            <a:xfrm>
              <a:off x="0" y="3049295"/>
              <a:ext cx="3657601" cy="487886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marL="304800" indent="-304800">
                <a:lnSpc>
                  <a:spcPct val="100000"/>
                </a:lnSpc>
                <a:spcBef>
                  <a:spcPts val="0"/>
                </a:spcBef>
                <a:buSzPct val="123000"/>
                <a:buChar char="-"/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clock 간 위상차 보정</a:t>
              </a:r>
            </a:p>
          </p:txBody>
        </p:sp>
      </p:grpSp>
      <p:sp>
        <p:nvSpPr>
          <p:cNvPr id="223" name="선"/>
          <p:cNvSpPr/>
          <p:nvPr/>
        </p:nvSpPr>
        <p:spPr>
          <a:xfrm>
            <a:off x="5881528" y="7392444"/>
            <a:ext cx="6314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4" name="선"/>
          <p:cNvSpPr/>
          <p:nvPr/>
        </p:nvSpPr>
        <p:spPr>
          <a:xfrm>
            <a:off x="9005769" y="7367044"/>
            <a:ext cx="6314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5" name="기술적 도전 과제: 서로 다른 클럭 도메인 (PCLK vs System Clock) 간의 동기화 및 제한된 FPGA 자원 (BRAM) 내에서의 영상 저장"/>
          <p:cNvSpPr txBox="1"/>
          <p:nvPr/>
        </p:nvSpPr>
        <p:spPr>
          <a:xfrm>
            <a:off x="2688508" y="11196073"/>
            <a:ext cx="18763889" cy="55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기술적 도전 과제</a:t>
            </a:r>
            <a:r>
              <a:t>: 서로 다른 클럭 도메인 (PCLK vs System Clock) 간의 동기화 및 제한된 FPGA 자원 (BRAM) 내에서의 영상 저장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3.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Module</a:t>
            </a:r>
          </a:p>
        </p:txBody>
      </p:sp>
      <p:sp>
        <p:nvSpPr>
          <p:cNvPr id="228" name="I. Camera Control &amp; Initializ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b="0" i="1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I. Camera Control &amp; Initialization</a:t>
            </a:r>
          </a:p>
        </p:txBody>
      </p:sp>
      <p:sp>
        <p:nvSpPr>
          <p:cNvPr id="229" name="OV7670…"/>
          <p:cNvSpPr/>
          <p:nvPr/>
        </p:nvSpPr>
        <p:spPr>
          <a:xfrm>
            <a:off x="1041751" y="5951470"/>
            <a:ext cx="4518961" cy="2922297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OV7670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configuration ROM</a:t>
            </a:r>
          </a:p>
        </p:txBody>
      </p:sp>
      <p:sp>
        <p:nvSpPr>
          <p:cNvPr id="230" name="OV7670…"/>
          <p:cNvSpPr/>
          <p:nvPr/>
        </p:nvSpPr>
        <p:spPr>
          <a:xfrm>
            <a:off x="7542411" y="5951470"/>
            <a:ext cx="4518961" cy="2922297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OV7670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configure</a:t>
            </a:r>
          </a:p>
        </p:txBody>
      </p:sp>
      <p:sp>
        <p:nvSpPr>
          <p:cNvPr id="231" name="선"/>
          <p:cNvSpPr/>
          <p:nvPr/>
        </p:nvSpPr>
        <p:spPr>
          <a:xfrm flipH="1">
            <a:off x="5529100" y="6757623"/>
            <a:ext cx="19589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2" name="선"/>
          <p:cNvSpPr/>
          <p:nvPr/>
        </p:nvSpPr>
        <p:spPr>
          <a:xfrm>
            <a:off x="5529100" y="7894510"/>
            <a:ext cx="195890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3" name="[7:0] addr"/>
          <p:cNvSpPr txBox="1"/>
          <p:nvPr/>
        </p:nvSpPr>
        <p:spPr>
          <a:xfrm>
            <a:off x="5615116" y="6213561"/>
            <a:ext cx="187289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3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7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 addr</a:t>
            </a:r>
          </a:p>
        </p:txBody>
      </p:sp>
      <p:sp>
        <p:nvSpPr>
          <p:cNvPr id="234" name="[15:0] data"/>
          <p:cNvSpPr txBox="1"/>
          <p:nvPr/>
        </p:nvSpPr>
        <p:spPr>
          <a:xfrm>
            <a:off x="5481089" y="7218486"/>
            <a:ext cx="214094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3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15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 data</a:t>
            </a:r>
          </a:p>
        </p:txBody>
      </p:sp>
      <p:sp>
        <p:nvSpPr>
          <p:cNvPr id="235" name="SCCB…"/>
          <p:cNvSpPr/>
          <p:nvPr/>
        </p:nvSpPr>
        <p:spPr>
          <a:xfrm>
            <a:off x="13993197" y="5926070"/>
            <a:ext cx="4518960" cy="2922297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SCCB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interface</a:t>
            </a:r>
          </a:p>
        </p:txBody>
      </p:sp>
      <p:sp>
        <p:nvSpPr>
          <p:cNvPr id="236" name="OV7670 Image…"/>
          <p:cNvSpPr/>
          <p:nvPr/>
        </p:nvSpPr>
        <p:spPr>
          <a:xfrm>
            <a:off x="20366228" y="5926070"/>
            <a:ext cx="2608314" cy="2922297"/>
          </a:xfrm>
          <a:prstGeom prst="roundRect">
            <a:avLst>
              <a:gd name="adj" fmla="val 1680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OV7670</a:t>
            </a:r>
            <a:br/>
            <a:r>
              <a:t>Image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Sensor</a:t>
            </a:r>
          </a:p>
        </p:txBody>
      </p:sp>
      <p:sp>
        <p:nvSpPr>
          <p:cNvPr id="237" name="선"/>
          <p:cNvSpPr/>
          <p:nvPr/>
        </p:nvSpPr>
        <p:spPr>
          <a:xfrm>
            <a:off x="12034816" y="7053002"/>
            <a:ext cx="1958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8" name="선"/>
          <p:cNvSpPr/>
          <p:nvPr/>
        </p:nvSpPr>
        <p:spPr>
          <a:xfrm flipH="1">
            <a:off x="12034816" y="6461596"/>
            <a:ext cx="1958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9" name="선"/>
          <p:cNvSpPr/>
          <p:nvPr/>
        </p:nvSpPr>
        <p:spPr>
          <a:xfrm>
            <a:off x="18484581" y="6743122"/>
            <a:ext cx="18728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42" name="그룹화"/>
          <p:cNvGrpSpPr/>
          <p:nvPr/>
        </p:nvGrpSpPr>
        <p:grpSpPr>
          <a:xfrm>
            <a:off x="484637" y="4797747"/>
            <a:ext cx="23414726" cy="4541190"/>
            <a:chOff x="0" y="0"/>
            <a:chExt cx="23414725" cy="4541189"/>
          </a:xfrm>
        </p:grpSpPr>
        <p:sp>
          <p:nvSpPr>
            <p:cNvPr id="240" name="Camera Configure"/>
            <p:cNvSpPr/>
            <p:nvPr/>
          </p:nvSpPr>
          <p:spPr>
            <a:xfrm>
              <a:off x="0" y="0"/>
              <a:ext cx="23414727" cy="51075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Camera Configure</a:t>
              </a:r>
            </a:p>
          </p:txBody>
        </p:sp>
        <p:sp>
          <p:nvSpPr>
            <p:cNvPr id="241" name="모서리가 둥근 직사각형"/>
            <p:cNvSpPr/>
            <p:nvPr/>
          </p:nvSpPr>
          <p:spPr>
            <a:xfrm>
              <a:off x="25399" y="637753"/>
              <a:ext cx="23363928" cy="3903437"/>
            </a:xfrm>
            <a:prstGeom prst="roundRect">
              <a:avLst>
                <a:gd name="adj" fmla="val 21787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43" name="선"/>
          <p:cNvSpPr/>
          <p:nvPr/>
        </p:nvSpPr>
        <p:spPr>
          <a:xfrm>
            <a:off x="9415668" y="4730525"/>
            <a:ext cx="1" cy="12162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4" name="start"/>
          <p:cNvSpPr txBox="1"/>
          <p:nvPr/>
        </p:nvSpPr>
        <p:spPr>
          <a:xfrm>
            <a:off x="9066418" y="4191705"/>
            <a:ext cx="698501" cy="449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start</a:t>
            </a:r>
          </a:p>
        </p:txBody>
      </p:sp>
      <p:sp>
        <p:nvSpPr>
          <p:cNvPr id="245" name="선"/>
          <p:cNvSpPr/>
          <p:nvPr/>
        </p:nvSpPr>
        <p:spPr>
          <a:xfrm flipV="1">
            <a:off x="10201995" y="4717825"/>
            <a:ext cx="1" cy="12162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6" name="done"/>
          <p:cNvSpPr txBox="1"/>
          <p:nvPr/>
        </p:nvSpPr>
        <p:spPr>
          <a:xfrm>
            <a:off x="9827345" y="4191705"/>
            <a:ext cx="774447" cy="449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done</a:t>
            </a:r>
          </a:p>
        </p:txBody>
      </p:sp>
      <p:sp>
        <p:nvSpPr>
          <p:cNvPr id="247" name="SCCB_interface_ready"/>
          <p:cNvSpPr txBox="1"/>
          <p:nvPr/>
        </p:nvSpPr>
        <p:spPr>
          <a:xfrm>
            <a:off x="11580831" y="5900670"/>
            <a:ext cx="2866878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SCCB_interface_ready</a:t>
            </a:r>
          </a:p>
        </p:txBody>
      </p:sp>
      <p:sp>
        <p:nvSpPr>
          <p:cNvPr id="248" name="SCCB_interface_start"/>
          <p:cNvSpPr txBox="1"/>
          <p:nvPr/>
        </p:nvSpPr>
        <p:spPr>
          <a:xfrm>
            <a:off x="11580831" y="6617392"/>
            <a:ext cx="2866878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SCCB_interface_start</a:t>
            </a:r>
          </a:p>
        </p:txBody>
      </p:sp>
      <p:sp>
        <p:nvSpPr>
          <p:cNvPr id="249" name="[7:0] SCCB_interface_addr"/>
          <p:cNvSpPr txBox="1"/>
          <p:nvPr/>
        </p:nvSpPr>
        <p:spPr>
          <a:xfrm>
            <a:off x="11185959" y="7326067"/>
            <a:ext cx="355502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7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 SCCB_interface_addr</a:t>
            </a:r>
          </a:p>
        </p:txBody>
      </p:sp>
      <p:sp>
        <p:nvSpPr>
          <p:cNvPr id="250" name="선"/>
          <p:cNvSpPr/>
          <p:nvPr/>
        </p:nvSpPr>
        <p:spPr>
          <a:xfrm>
            <a:off x="12089975" y="7881810"/>
            <a:ext cx="1958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1" name="선"/>
          <p:cNvSpPr/>
          <p:nvPr/>
        </p:nvSpPr>
        <p:spPr>
          <a:xfrm>
            <a:off x="12089975" y="8502930"/>
            <a:ext cx="1958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2" name="[7:0] SCCB_interface_data"/>
          <p:cNvSpPr txBox="1"/>
          <p:nvPr/>
        </p:nvSpPr>
        <p:spPr>
          <a:xfrm>
            <a:off x="11185959" y="8034742"/>
            <a:ext cx="355502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7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 SCCB_interface_data</a:t>
            </a:r>
          </a:p>
        </p:txBody>
      </p:sp>
      <p:sp>
        <p:nvSpPr>
          <p:cNvPr id="253" name="선"/>
          <p:cNvSpPr/>
          <p:nvPr/>
        </p:nvSpPr>
        <p:spPr>
          <a:xfrm>
            <a:off x="18484581" y="7780210"/>
            <a:ext cx="18728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4" name="SIOC_oe"/>
          <p:cNvSpPr txBox="1"/>
          <p:nvPr/>
        </p:nvSpPr>
        <p:spPr>
          <a:xfrm>
            <a:off x="18900340" y="6340678"/>
            <a:ext cx="107770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SIOC_oe</a:t>
            </a:r>
          </a:p>
        </p:txBody>
      </p:sp>
      <p:sp>
        <p:nvSpPr>
          <p:cNvPr id="255" name="SIOD_oe"/>
          <p:cNvSpPr txBox="1"/>
          <p:nvPr/>
        </p:nvSpPr>
        <p:spPr>
          <a:xfrm>
            <a:off x="18900340" y="7326067"/>
            <a:ext cx="1077703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SIOD_oe</a:t>
            </a:r>
          </a:p>
        </p:txBody>
      </p:sp>
      <p:sp>
        <p:nvSpPr>
          <p:cNvPr id="256" name="clk_25Mhz"/>
          <p:cNvSpPr txBox="1"/>
          <p:nvPr/>
        </p:nvSpPr>
        <p:spPr>
          <a:xfrm>
            <a:off x="2988357" y="4335451"/>
            <a:ext cx="1515505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clk_25Mhz</a:t>
            </a:r>
          </a:p>
        </p:txBody>
      </p:sp>
      <p:sp>
        <p:nvSpPr>
          <p:cNvPr id="257" name="reset"/>
          <p:cNvSpPr txBox="1"/>
          <p:nvPr/>
        </p:nvSpPr>
        <p:spPr>
          <a:xfrm>
            <a:off x="4589865" y="4335451"/>
            <a:ext cx="758090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reset</a:t>
            </a:r>
          </a:p>
        </p:txBody>
      </p:sp>
      <p:sp>
        <p:nvSpPr>
          <p:cNvPr id="258" name="선"/>
          <p:cNvSpPr/>
          <p:nvPr/>
        </p:nvSpPr>
        <p:spPr>
          <a:xfrm>
            <a:off x="3642248" y="4818007"/>
            <a:ext cx="1" cy="606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선"/>
          <p:cNvSpPr/>
          <p:nvPr/>
        </p:nvSpPr>
        <p:spPr>
          <a:xfrm>
            <a:off x="4968910" y="4813756"/>
            <a:ext cx="1" cy="6066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3.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Module</a:t>
            </a:r>
          </a:p>
        </p:txBody>
      </p:sp>
      <p:sp>
        <p:nvSpPr>
          <p:cNvPr id="262" name="II. Camera Data Read / Asyncronous FIFO / Downscaling / SRAM Writ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75969">
              <a:defRPr b="0" i="1" sz="5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II. Camera Data Read / Asyncronous FIFO / Downscaling / SRAM Writer</a:t>
            </a:r>
          </a:p>
        </p:txBody>
      </p:sp>
      <p:sp>
        <p:nvSpPr>
          <p:cNvPr id="263" name="선"/>
          <p:cNvSpPr/>
          <p:nvPr/>
        </p:nvSpPr>
        <p:spPr>
          <a:xfrm flipH="1">
            <a:off x="2780272" y="9686857"/>
            <a:ext cx="13083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4" name="선"/>
          <p:cNvSpPr/>
          <p:nvPr/>
        </p:nvSpPr>
        <p:spPr>
          <a:xfrm>
            <a:off x="2833866" y="8092147"/>
            <a:ext cx="166963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5" name="OV7670 Image…"/>
          <p:cNvSpPr/>
          <p:nvPr/>
        </p:nvSpPr>
        <p:spPr>
          <a:xfrm>
            <a:off x="205905" y="7151223"/>
            <a:ext cx="2608314" cy="3367232"/>
          </a:xfrm>
          <a:prstGeom prst="roundRect">
            <a:avLst>
              <a:gd name="adj" fmla="val 1680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OV7670</a:t>
            </a:r>
            <a:br/>
            <a:r>
              <a:t>Image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Sensor</a:t>
            </a:r>
          </a:p>
        </p:txBody>
      </p:sp>
      <p:grpSp>
        <p:nvGrpSpPr>
          <p:cNvPr id="268" name="그룹화"/>
          <p:cNvGrpSpPr/>
          <p:nvPr/>
        </p:nvGrpSpPr>
        <p:grpSpPr>
          <a:xfrm>
            <a:off x="4013577" y="4538152"/>
            <a:ext cx="17128276" cy="6799532"/>
            <a:chOff x="0" y="0"/>
            <a:chExt cx="17128275" cy="6799530"/>
          </a:xfrm>
        </p:grpSpPr>
        <p:sp>
          <p:nvSpPr>
            <p:cNvPr id="266" name="top module"/>
            <p:cNvSpPr/>
            <p:nvPr/>
          </p:nvSpPr>
          <p:spPr>
            <a:xfrm>
              <a:off x="0" y="0"/>
              <a:ext cx="17128276" cy="51075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top module</a:t>
              </a:r>
            </a:p>
          </p:txBody>
        </p:sp>
        <p:sp>
          <p:nvSpPr>
            <p:cNvPr id="267" name="모서리가 둥근 직사각형"/>
            <p:cNvSpPr/>
            <p:nvPr/>
          </p:nvSpPr>
          <p:spPr>
            <a:xfrm>
              <a:off x="25399" y="637753"/>
              <a:ext cx="17077477" cy="6161778"/>
            </a:xfrm>
            <a:prstGeom prst="roundRect">
              <a:avLst>
                <a:gd name="adj" fmla="val 13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9" name="reset"/>
          <p:cNvSpPr txBox="1"/>
          <p:nvPr/>
        </p:nvSpPr>
        <p:spPr>
          <a:xfrm>
            <a:off x="5656325" y="3979592"/>
            <a:ext cx="758089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reset</a:t>
            </a:r>
          </a:p>
        </p:txBody>
      </p:sp>
      <p:sp>
        <p:nvSpPr>
          <p:cNvPr id="270" name="선"/>
          <p:cNvSpPr/>
          <p:nvPr/>
        </p:nvSpPr>
        <p:spPr>
          <a:xfrm>
            <a:off x="7155906" y="4496874"/>
            <a:ext cx="1" cy="606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선"/>
          <p:cNvSpPr/>
          <p:nvPr/>
        </p:nvSpPr>
        <p:spPr>
          <a:xfrm>
            <a:off x="6035369" y="4494826"/>
            <a:ext cx="1" cy="606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Asynchronous…"/>
          <p:cNvSpPr/>
          <p:nvPr/>
        </p:nvSpPr>
        <p:spPr>
          <a:xfrm>
            <a:off x="8829446" y="7291047"/>
            <a:ext cx="2816077" cy="2922297"/>
          </a:xfrm>
          <a:prstGeom prst="roundRect">
            <a:avLst>
              <a:gd name="adj" fmla="val 1556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Asynchronous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FIFO</a:t>
            </a:r>
          </a:p>
        </p:txBody>
      </p:sp>
      <p:sp>
        <p:nvSpPr>
          <p:cNvPr id="273" name="Camera read"/>
          <p:cNvSpPr/>
          <p:nvPr/>
        </p:nvSpPr>
        <p:spPr>
          <a:xfrm>
            <a:off x="4485575" y="7304803"/>
            <a:ext cx="2663156" cy="2922297"/>
          </a:xfrm>
          <a:prstGeom prst="roundRect">
            <a:avLst>
              <a:gd name="adj" fmla="val 16460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Camera</a:t>
            </a:r>
            <a:br/>
            <a:r>
              <a:t>read</a:t>
            </a:r>
          </a:p>
        </p:txBody>
      </p:sp>
      <p:grpSp>
        <p:nvGrpSpPr>
          <p:cNvPr id="276" name="그룹화"/>
          <p:cNvGrpSpPr/>
          <p:nvPr/>
        </p:nvGrpSpPr>
        <p:grpSpPr>
          <a:xfrm>
            <a:off x="13640226" y="7201676"/>
            <a:ext cx="2895601" cy="3457234"/>
            <a:chOff x="0" y="0"/>
            <a:chExt cx="2895600" cy="3457233"/>
          </a:xfrm>
        </p:grpSpPr>
        <p:sp>
          <p:nvSpPr>
            <p:cNvPr id="274" name="Downscaling"/>
            <p:cNvSpPr/>
            <p:nvPr/>
          </p:nvSpPr>
          <p:spPr>
            <a:xfrm>
              <a:off x="39761" y="0"/>
              <a:ext cx="2816078" cy="2922296"/>
            </a:xfrm>
            <a:prstGeom prst="roundRect">
              <a:avLst>
                <a:gd name="adj" fmla="val 15566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Downscaling</a:t>
              </a:r>
            </a:p>
          </p:txBody>
        </p:sp>
        <p:sp>
          <p:nvSpPr>
            <p:cNvPr id="275" name="Caption"/>
            <p:cNvSpPr/>
            <p:nvPr/>
          </p:nvSpPr>
          <p:spPr>
            <a:xfrm>
              <a:off x="0" y="3049295"/>
              <a:ext cx="2895600" cy="407939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457200">
                <a:lnSpc>
                  <a:spcPct val="100000"/>
                </a:lnSpc>
                <a:spcBef>
                  <a:spcPts val="0"/>
                </a:spcBef>
                <a:defRPr sz="1900">
                  <a:solidFill>
                    <a:schemeClr val="accent4">
                      <a:hueOff val="-858837"/>
                      <a:lumOff val="-9791"/>
                    </a:schemeClr>
                  </a:solidFill>
                </a:defRPr>
              </a:lvl1pPr>
            </a:lstStyle>
            <a:p>
              <a:pPr/>
              <a:r>
                <a:t>Decimation(버리기) 방식</a:t>
              </a:r>
            </a:p>
          </p:txBody>
        </p:sp>
      </p:grpSp>
      <p:grpSp>
        <p:nvGrpSpPr>
          <p:cNvPr id="279" name="그룹화"/>
          <p:cNvGrpSpPr/>
          <p:nvPr/>
        </p:nvGrpSpPr>
        <p:grpSpPr>
          <a:xfrm>
            <a:off x="17591667" y="7112776"/>
            <a:ext cx="3657601" cy="3510663"/>
            <a:chOff x="0" y="0"/>
            <a:chExt cx="3657600" cy="3510661"/>
          </a:xfrm>
        </p:grpSpPr>
        <p:sp>
          <p:nvSpPr>
            <p:cNvPr id="277" name="SRAM…"/>
            <p:cNvSpPr/>
            <p:nvPr/>
          </p:nvSpPr>
          <p:spPr>
            <a:xfrm>
              <a:off x="584472" y="0"/>
              <a:ext cx="2488656" cy="2922296"/>
            </a:xfrm>
            <a:prstGeom prst="roundRect">
              <a:avLst>
                <a:gd name="adj" fmla="val 17614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SRAM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writer</a:t>
              </a:r>
            </a:p>
          </p:txBody>
        </p:sp>
        <p:sp>
          <p:nvSpPr>
            <p:cNvPr id="278" name="Caption"/>
            <p:cNvSpPr/>
            <p:nvPr/>
          </p:nvSpPr>
          <p:spPr>
            <a:xfrm>
              <a:off x="0" y="3049295"/>
              <a:ext cx="3657601" cy="461367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RGB 444 data</a:t>
              </a:r>
            </a:p>
          </p:txBody>
        </p:sp>
      </p:grpSp>
      <p:sp>
        <p:nvSpPr>
          <p:cNvPr id="280" name="ov7670_pclk…"/>
          <p:cNvSpPr txBox="1"/>
          <p:nvPr/>
        </p:nvSpPr>
        <p:spPr>
          <a:xfrm>
            <a:off x="2311706" y="5714979"/>
            <a:ext cx="2713956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lnSpc>
                <a:spcPct val="120000"/>
              </a:lnSpc>
              <a:spcBef>
                <a:spcPts val="0"/>
              </a:spcBef>
              <a:defRPr sz="21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ov7670_pclk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ov7670_vsync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ov7670_href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7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 ov7670_data</a:t>
            </a:r>
          </a:p>
        </p:txBody>
      </p:sp>
      <p:sp>
        <p:nvSpPr>
          <p:cNvPr id="281" name="ov7670_xclk…"/>
          <p:cNvSpPr txBox="1"/>
          <p:nvPr/>
        </p:nvSpPr>
        <p:spPr>
          <a:xfrm>
            <a:off x="2459751" y="10130179"/>
            <a:ext cx="1949352" cy="113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3B3B3B"/>
                </a:solidFill>
              </a:rPr>
              <a:t>ov7670_xclk</a:t>
            </a:r>
          </a:p>
          <a:p>
            <a:pPr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ov7670_pwdn </a:t>
            </a:r>
          </a:p>
          <a:p>
            <a:pPr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ov7670_reset</a:t>
            </a:r>
          </a:p>
        </p:txBody>
      </p:sp>
      <p:sp>
        <p:nvSpPr>
          <p:cNvPr id="282" name="[11:0] pixel_data…"/>
          <p:cNvSpPr txBox="1"/>
          <p:nvPr/>
        </p:nvSpPr>
        <p:spPr>
          <a:xfrm>
            <a:off x="6632110" y="5763398"/>
            <a:ext cx="2713956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11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 pixel_data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3B3B3B"/>
                </a:solidFill>
              </a:rPr>
              <a:t>pixel_valid</a:t>
            </a:r>
            <a:endParaRPr>
              <a:solidFill>
                <a:srgbClr val="098658"/>
              </a:solidFill>
            </a:endParaRP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frame_done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vsync_en</a:t>
            </a:r>
          </a:p>
        </p:txBody>
      </p:sp>
      <p:sp>
        <p:nvSpPr>
          <p:cNvPr id="283" name="선"/>
          <p:cNvSpPr/>
          <p:nvPr/>
        </p:nvSpPr>
        <p:spPr>
          <a:xfrm>
            <a:off x="7199803" y="8662824"/>
            <a:ext cx="15785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4" name="[11:0] fifo_out…"/>
          <p:cNvSpPr txBox="1"/>
          <p:nvPr/>
        </p:nvSpPr>
        <p:spPr>
          <a:xfrm>
            <a:off x="11162092" y="6114646"/>
            <a:ext cx="2713956" cy="113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E57523"/>
                </a:solidFill>
              </a:rPr>
              <a:t>11</a:t>
            </a:r>
            <a:r>
              <a:rPr>
                <a:solidFill>
                  <a:srgbClr val="A77F71"/>
                </a:solidFill>
              </a:rPr>
              <a:t>:</a:t>
            </a:r>
            <a:r>
              <a:rPr>
                <a:solidFill>
                  <a:srgbClr val="E57523"/>
                </a:solidFill>
              </a:rPr>
              <a:t>0</a:t>
            </a:r>
            <a:r>
              <a:rPr>
                <a:solidFill>
                  <a:srgbClr val="666666"/>
                </a:solidFill>
              </a:rPr>
              <a:t>]</a:t>
            </a:r>
            <a:r>
              <a:t> fifo_out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fifo_empty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fifo_rd_en</a:t>
            </a:r>
          </a:p>
        </p:txBody>
      </p:sp>
      <p:sp>
        <p:nvSpPr>
          <p:cNvPr id="285" name="선"/>
          <p:cNvSpPr/>
          <p:nvPr/>
        </p:nvSpPr>
        <p:spPr>
          <a:xfrm>
            <a:off x="11687759" y="8159832"/>
            <a:ext cx="194935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6" name="scaled_valid…"/>
          <p:cNvSpPr txBox="1"/>
          <p:nvPr/>
        </p:nvSpPr>
        <p:spPr>
          <a:xfrm>
            <a:off x="15692073" y="5763398"/>
            <a:ext cx="3150389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scaled_valid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666666"/>
                </a:solidFill>
              </a:rPr>
              <a:t>[</a:t>
            </a:r>
            <a:r>
              <a:rPr>
                <a:solidFill>
                  <a:srgbClr val="E57523"/>
                </a:solidFill>
              </a:rPr>
              <a:t>11</a:t>
            </a:r>
            <a:r>
              <a:rPr>
                <a:solidFill>
                  <a:srgbClr val="A77F71"/>
                </a:solidFill>
              </a:rPr>
              <a:t>:</a:t>
            </a:r>
            <a:r>
              <a:rPr>
                <a:solidFill>
                  <a:srgbClr val="E57523"/>
                </a:solidFill>
              </a:rPr>
              <a:t>0</a:t>
            </a:r>
            <a:r>
              <a:rPr>
                <a:solidFill>
                  <a:srgbClr val="666666"/>
                </a:solidFill>
              </a:rPr>
              <a:t>] </a:t>
            </a:r>
            <a:r>
              <a:t>scaled_data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666666"/>
                </a:solidFill>
              </a:rPr>
              <a:t>[</a:t>
            </a:r>
            <a:r>
              <a:rPr>
                <a:solidFill>
                  <a:srgbClr val="E57523"/>
                </a:solidFill>
              </a:rPr>
              <a:t>9</a:t>
            </a:r>
            <a:r>
              <a:rPr>
                <a:solidFill>
                  <a:srgbClr val="A77F71"/>
                </a:solidFill>
              </a:rPr>
              <a:t>:</a:t>
            </a:r>
            <a:r>
              <a:rPr>
                <a:solidFill>
                  <a:srgbClr val="E57523"/>
                </a:solidFill>
              </a:rPr>
              <a:t>0</a:t>
            </a:r>
            <a:r>
              <a:rPr>
                <a:solidFill>
                  <a:srgbClr val="666666"/>
                </a:solidFill>
              </a:rPr>
              <a:t>]</a:t>
            </a:r>
            <a:r>
              <a:t>x_count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666666"/>
                </a:solidFill>
              </a:rPr>
              <a:t>[</a:t>
            </a:r>
            <a:r>
              <a:rPr>
                <a:solidFill>
                  <a:srgbClr val="E57523"/>
                </a:solidFill>
              </a:rPr>
              <a:t>8</a:t>
            </a:r>
            <a:r>
              <a:rPr>
                <a:solidFill>
                  <a:srgbClr val="A77F71"/>
                </a:solidFill>
              </a:rPr>
              <a:t>:</a:t>
            </a:r>
            <a:r>
              <a:rPr>
                <a:solidFill>
                  <a:srgbClr val="E57523"/>
                </a:solidFill>
              </a:rPr>
              <a:t>0</a:t>
            </a:r>
            <a:r>
              <a:rPr>
                <a:solidFill>
                  <a:srgbClr val="666666"/>
                </a:solidFill>
              </a:rPr>
              <a:t>]y</a:t>
            </a:r>
            <a:r>
              <a:t>_count</a:t>
            </a:r>
          </a:p>
        </p:txBody>
      </p:sp>
      <p:sp>
        <p:nvSpPr>
          <p:cNvPr id="287" name="선"/>
          <p:cNvSpPr/>
          <p:nvPr/>
        </p:nvSpPr>
        <p:spPr>
          <a:xfrm flipH="1">
            <a:off x="11695681" y="9128057"/>
            <a:ext cx="19589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8" name="fifo_rd_en"/>
          <p:cNvSpPr txBox="1"/>
          <p:nvPr/>
        </p:nvSpPr>
        <p:spPr>
          <a:xfrm>
            <a:off x="11343557" y="9551341"/>
            <a:ext cx="271395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55555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fifo_rd_en</a:t>
            </a:r>
          </a:p>
        </p:txBody>
      </p:sp>
      <p:sp>
        <p:nvSpPr>
          <p:cNvPr id="289" name="선"/>
          <p:cNvSpPr/>
          <p:nvPr/>
        </p:nvSpPr>
        <p:spPr>
          <a:xfrm>
            <a:off x="16538942" y="8573924"/>
            <a:ext cx="15943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0" name="sys_clk"/>
          <p:cNvSpPr txBox="1"/>
          <p:nvPr/>
        </p:nvSpPr>
        <p:spPr>
          <a:xfrm>
            <a:off x="6620004" y="3977020"/>
            <a:ext cx="1071805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sys_clk</a:t>
            </a:r>
          </a:p>
        </p:txBody>
      </p:sp>
      <p:sp>
        <p:nvSpPr>
          <p:cNvPr id="291" name="[16:0] bram_addr…"/>
          <p:cNvSpPr txBox="1"/>
          <p:nvPr/>
        </p:nvSpPr>
        <p:spPr>
          <a:xfrm>
            <a:off x="19963057" y="5958819"/>
            <a:ext cx="256103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70809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666666"/>
                </a:solidFill>
              </a:rPr>
              <a:t>[</a:t>
            </a:r>
            <a:r>
              <a:rPr>
                <a:solidFill>
                  <a:srgbClr val="E57523"/>
                </a:solidFill>
              </a:rPr>
              <a:t>16</a:t>
            </a:r>
            <a:r>
              <a:rPr>
                <a:solidFill>
                  <a:srgbClr val="A77F71"/>
                </a:solidFill>
              </a:rPr>
              <a:t>:</a:t>
            </a:r>
            <a:r>
              <a:rPr>
                <a:solidFill>
                  <a:srgbClr val="E57523"/>
                </a:solidFill>
              </a:rPr>
              <a:t>0</a:t>
            </a:r>
            <a:r>
              <a:rPr>
                <a:solidFill>
                  <a:srgbClr val="666666"/>
                </a:solidFill>
              </a:rPr>
              <a:t>]</a:t>
            </a:r>
            <a:r>
              <a:rPr>
                <a:solidFill>
                  <a:srgbClr val="555555"/>
                </a:solidFill>
              </a:rPr>
              <a:t> bram_addr</a:t>
            </a:r>
            <a:endParaRPr>
              <a:solidFill>
                <a:srgbClr val="666666"/>
              </a:solidFill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708091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666666"/>
                </a:solidFill>
              </a:rPr>
              <a:t>[</a:t>
            </a:r>
            <a:r>
              <a:rPr>
                <a:solidFill>
                  <a:srgbClr val="E57523"/>
                </a:solidFill>
              </a:rPr>
              <a:t>11</a:t>
            </a:r>
            <a:r>
              <a:rPr>
                <a:solidFill>
                  <a:srgbClr val="A77F71"/>
                </a:solidFill>
              </a:rPr>
              <a:t>:</a:t>
            </a:r>
            <a:r>
              <a:rPr>
                <a:solidFill>
                  <a:srgbClr val="E57523"/>
                </a:solidFill>
              </a:rPr>
              <a:t>0</a:t>
            </a:r>
            <a:r>
              <a:rPr>
                <a:solidFill>
                  <a:srgbClr val="666666"/>
                </a:solidFill>
              </a:rPr>
              <a:t>]</a:t>
            </a:r>
            <a:r>
              <a:t> </a:t>
            </a:r>
            <a:r>
              <a:rPr>
                <a:solidFill>
                  <a:srgbClr val="000000"/>
                </a:solidFill>
              </a:rPr>
              <a:t>bram_data</a:t>
            </a:r>
            <a:endParaRPr>
              <a:solidFill>
                <a:srgbClr val="666666"/>
              </a:solidFill>
            </a:endParaRP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bram_we</a:t>
            </a:r>
          </a:p>
        </p:txBody>
      </p:sp>
      <p:sp>
        <p:nvSpPr>
          <p:cNvPr id="292" name="SRAM (PL)"/>
          <p:cNvSpPr/>
          <p:nvPr/>
        </p:nvSpPr>
        <p:spPr>
          <a:xfrm>
            <a:off x="21809648" y="7112776"/>
            <a:ext cx="2321020" cy="2922297"/>
          </a:xfrm>
          <a:prstGeom prst="roundRect">
            <a:avLst>
              <a:gd name="adj" fmla="val 1888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2700"/>
            </a:lvl1pPr>
          </a:lstStyle>
          <a:p>
            <a:pPr/>
            <a:r>
              <a:t>SRAM (PL)</a:t>
            </a:r>
          </a:p>
        </p:txBody>
      </p:sp>
      <p:sp>
        <p:nvSpPr>
          <p:cNvPr id="293" name="선"/>
          <p:cNvSpPr/>
          <p:nvPr/>
        </p:nvSpPr>
        <p:spPr>
          <a:xfrm>
            <a:off x="20707674" y="8497724"/>
            <a:ext cx="107180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3.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Module</a:t>
            </a:r>
          </a:p>
        </p:txBody>
      </p:sp>
      <p:sp>
        <p:nvSpPr>
          <p:cNvPr id="296" name="III. Video Timing Generator / Chroma-key Mixer / HDM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b="0" i="1" sz="5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III. Video Timing Generator / Chroma-key Mixer / HDMI</a:t>
            </a:r>
          </a:p>
        </p:txBody>
      </p:sp>
      <p:sp>
        <p:nvSpPr>
          <p:cNvPr id="297" name="SRAM (PL)"/>
          <p:cNvSpPr/>
          <p:nvPr/>
        </p:nvSpPr>
        <p:spPr>
          <a:xfrm>
            <a:off x="1261374" y="6187860"/>
            <a:ext cx="2321020" cy="2922297"/>
          </a:xfrm>
          <a:prstGeom prst="roundRect">
            <a:avLst>
              <a:gd name="adj" fmla="val 18886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2700"/>
            </a:lvl1pPr>
          </a:lstStyle>
          <a:p>
            <a:pPr/>
            <a:r>
              <a:t>SRAM (PL)</a:t>
            </a:r>
          </a:p>
        </p:txBody>
      </p:sp>
      <p:grpSp>
        <p:nvGrpSpPr>
          <p:cNvPr id="300" name="그룹화"/>
          <p:cNvGrpSpPr/>
          <p:nvPr/>
        </p:nvGrpSpPr>
        <p:grpSpPr>
          <a:xfrm>
            <a:off x="4831527" y="4585545"/>
            <a:ext cx="13774439" cy="6799532"/>
            <a:chOff x="0" y="0"/>
            <a:chExt cx="13774438" cy="6799530"/>
          </a:xfrm>
        </p:grpSpPr>
        <p:sp>
          <p:nvSpPr>
            <p:cNvPr id="298" name="top module"/>
            <p:cNvSpPr/>
            <p:nvPr/>
          </p:nvSpPr>
          <p:spPr>
            <a:xfrm>
              <a:off x="0" y="0"/>
              <a:ext cx="13774438" cy="510754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top module</a:t>
              </a:r>
            </a:p>
          </p:txBody>
        </p:sp>
        <p:sp>
          <p:nvSpPr>
            <p:cNvPr id="299" name="모서리가 둥근 직사각형"/>
            <p:cNvSpPr/>
            <p:nvPr/>
          </p:nvSpPr>
          <p:spPr>
            <a:xfrm>
              <a:off x="25399" y="637753"/>
              <a:ext cx="13723640" cy="6161778"/>
            </a:xfrm>
            <a:prstGeom prst="roundRect">
              <a:avLst>
                <a:gd name="adj" fmla="val 13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1" name="reset"/>
          <p:cNvSpPr txBox="1"/>
          <p:nvPr/>
        </p:nvSpPr>
        <p:spPr>
          <a:xfrm>
            <a:off x="6474274" y="4026986"/>
            <a:ext cx="758090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reset</a:t>
            </a:r>
          </a:p>
        </p:txBody>
      </p:sp>
      <p:sp>
        <p:nvSpPr>
          <p:cNvPr id="302" name="선"/>
          <p:cNvSpPr/>
          <p:nvPr/>
        </p:nvSpPr>
        <p:spPr>
          <a:xfrm>
            <a:off x="7895455" y="4554920"/>
            <a:ext cx="1" cy="606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3" name="선"/>
          <p:cNvSpPr/>
          <p:nvPr/>
        </p:nvSpPr>
        <p:spPr>
          <a:xfrm>
            <a:off x="6853318" y="4542220"/>
            <a:ext cx="1" cy="606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4" name="clk_25Mhz"/>
          <p:cNvSpPr txBox="1"/>
          <p:nvPr/>
        </p:nvSpPr>
        <p:spPr>
          <a:xfrm>
            <a:off x="7350574" y="4026986"/>
            <a:ext cx="1515505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clk_25Mhz</a:t>
            </a:r>
          </a:p>
        </p:txBody>
      </p:sp>
      <p:sp>
        <p:nvSpPr>
          <p:cNvPr id="305" name="Video Timing Generator"/>
          <p:cNvSpPr/>
          <p:nvPr/>
        </p:nvSpPr>
        <p:spPr>
          <a:xfrm>
            <a:off x="5853496" y="5649462"/>
            <a:ext cx="2663156" cy="2922297"/>
          </a:xfrm>
          <a:prstGeom prst="roundRect">
            <a:avLst>
              <a:gd name="adj" fmla="val 16460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Video</a:t>
            </a:r>
            <a:br/>
            <a:r>
              <a:t>Timing</a:t>
            </a:r>
            <a:br/>
            <a:r>
              <a:t>Generator</a:t>
            </a:r>
          </a:p>
        </p:txBody>
      </p:sp>
      <p:sp>
        <p:nvSpPr>
          <p:cNvPr id="306" name="Background Generator"/>
          <p:cNvSpPr/>
          <p:nvPr/>
        </p:nvSpPr>
        <p:spPr>
          <a:xfrm>
            <a:off x="5853496" y="9071557"/>
            <a:ext cx="2663156" cy="1988218"/>
          </a:xfrm>
          <a:prstGeom prst="roundRect">
            <a:avLst>
              <a:gd name="adj" fmla="val 22047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b="1" sz="2700"/>
            </a:pPr>
            <a:r>
              <a:t>Background</a:t>
            </a:r>
            <a:br/>
            <a:r>
              <a:t>Generator</a:t>
            </a:r>
          </a:p>
        </p:txBody>
      </p:sp>
      <p:grpSp>
        <p:nvGrpSpPr>
          <p:cNvPr id="309" name="그룹화"/>
          <p:cNvGrpSpPr/>
          <p:nvPr/>
        </p:nvGrpSpPr>
        <p:grpSpPr>
          <a:xfrm>
            <a:off x="10361768" y="6727962"/>
            <a:ext cx="2713956" cy="4533164"/>
            <a:chOff x="0" y="0"/>
            <a:chExt cx="2713955" cy="4533163"/>
          </a:xfrm>
        </p:grpSpPr>
        <p:sp>
          <p:nvSpPr>
            <p:cNvPr id="307" name="Chroma-key…"/>
            <p:cNvSpPr/>
            <p:nvPr/>
          </p:nvSpPr>
          <p:spPr>
            <a:xfrm>
              <a:off x="25400" y="0"/>
              <a:ext cx="2663156" cy="2922296"/>
            </a:xfrm>
            <a:prstGeom prst="roundRect">
              <a:avLst>
                <a:gd name="adj" fmla="val 16460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Chroma-key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pPr>
              <a:r>
                <a:t>mixer</a:t>
              </a:r>
            </a:p>
          </p:txBody>
        </p:sp>
        <p:sp>
          <p:nvSpPr>
            <p:cNvPr id="308" name="Caption"/>
            <p:cNvSpPr/>
            <p:nvPr/>
          </p:nvSpPr>
          <p:spPr>
            <a:xfrm>
              <a:off x="0" y="3049295"/>
              <a:ext cx="2713956" cy="1483869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457200">
                <a:lnSpc>
                  <a:spcPct val="100000"/>
                </a:lnSpc>
                <a:spcBef>
                  <a:spcPts val="0"/>
                </a:spcBef>
                <a:defRPr sz="1500">
                  <a:solidFill>
                    <a:srgbClr val="555555"/>
                  </a:solidFill>
                </a:defRPr>
              </a:pPr>
              <a:r>
                <a:t>이 픽셀이 녹색 배경인가를 판단</a:t>
              </a:r>
            </a:p>
            <a:p>
              <a:pPr marL="457200" indent="-317500" algn="ctr" defTabSz="457200">
                <a:lnSpc>
                  <a:spcPct val="100000"/>
                </a:lnSpc>
                <a:spcBef>
                  <a:spcPts val="0"/>
                </a:spcBef>
                <a:buClr>
                  <a:srgbClr val="555555"/>
                </a:buClr>
                <a:buSzPct val="123000"/>
                <a:buFont typeface="Helvetica Neue"/>
                <a:buChar char="•"/>
                <a:defRPr sz="1500">
                  <a:solidFill>
                    <a:srgbClr val="555555"/>
                  </a:solidFill>
                </a:defRPr>
              </a:pPr>
              <a:r>
                <a:t>G &gt;= G_min</a:t>
              </a:r>
              <a:endParaRPr sz="1100"/>
            </a:p>
            <a:p>
              <a:pPr marL="457200" indent="-317500" algn="ctr" defTabSz="457200">
                <a:lnSpc>
                  <a:spcPct val="100000"/>
                </a:lnSpc>
                <a:spcBef>
                  <a:spcPts val="0"/>
                </a:spcBef>
                <a:buClr>
                  <a:srgbClr val="555555"/>
                </a:buClr>
                <a:buSzPct val="123000"/>
                <a:buFont typeface="Helvetica Neue"/>
                <a:buChar char="•"/>
                <a:defRPr sz="1500">
                  <a:solidFill>
                    <a:srgbClr val="555555"/>
                  </a:solidFill>
                </a:defRPr>
              </a:pPr>
              <a:r>
                <a:t>R &lt;= RB_max</a:t>
              </a:r>
              <a:endParaRPr sz="1100"/>
            </a:p>
            <a:p>
              <a:pPr marL="457200" indent="-317500" algn="ctr" defTabSz="457200">
                <a:lnSpc>
                  <a:spcPct val="100000"/>
                </a:lnSpc>
                <a:spcBef>
                  <a:spcPts val="0"/>
                </a:spcBef>
                <a:buClr>
                  <a:srgbClr val="555555"/>
                </a:buClr>
                <a:buSzPct val="123000"/>
                <a:buFont typeface="Helvetica Neue"/>
                <a:buChar char="•"/>
                <a:defRPr sz="1500">
                  <a:solidFill>
                    <a:srgbClr val="555555"/>
                  </a:solidFill>
                </a:defRPr>
              </a:pPr>
              <a:r>
                <a:t>B &lt;= RB_max</a:t>
              </a:r>
              <a:br/>
              <a:r>
                <a:t>세 조건을 모두 만족시키면 배경이라 판단하게 됨</a:t>
              </a:r>
            </a:p>
          </p:txBody>
        </p:sp>
      </p:grpSp>
      <p:sp>
        <p:nvSpPr>
          <p:cNvPr id="310" name="HDMI"/>
          <p:cNvSpPr/>
          <p:nvPr/>
        </p:nvSpPr>
        <p:spPr>
          <a:xfrm>
            <a:off x="14920841" y="6677162"/>
            <a:ext cx="2663156" cy="2922297"/>
          </a:xfrm>
          <a:prstGeom prst="roundRect">
            <a:avLst>
              <a:gd name="adj" fmla="val 16460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2700"/>
            </a:lvl1pPr>
          </a:lstStyle>
          <a:p>
            <a:pPr/>
            <a:r>
              <a:t>HDMI</a:t>
            </a:r>
          </a:p>
        </p:txBody>
      </p:sp>
      <p:sp>
        <p:nvSpPr>
          <p:cNvPr id="311" name="Monitor"/>
          <p:cNvSpPr/>
          <p:nvPr/>
        </p:nvSpPr>
        <p:spPr>
          <a:xfrm>
            <a:off x="20420359" y="6614440"/>
            <a:ext cx="2663157" cy="2922297"/>
          </a:xfrm>
          <a:prstGeom prst="roundRect">
            <a:avLst>
              <a:gd name="adj" fmla="val 16460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2700"/>
            </a:lvl1pPr>
          </a:lstStyle>
          <a:p>
            <a:pPr/>
            <a:r>
              <a:t>Monitor</a:t>
            </a:r>
          </a:p>
        </p:txBody>
      </p:sp>
      <p:sp>
        <p:nvSpPr>
          <p:cNvPr id="312" name="선"/>
          <p:cNvSpPr/>
          <p:nvPr/>
        </p:nvSpPr>
        <p:spPr>
          <a:xfrm>
            <a:off x="8495518" y="7288410"/>
            <a:ext cx="19127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3" name="선"/>
          <p:cNvSpPr/>
          <p:nvPr/>
        </p:nvSpPr>
        <p:spPr>
          <a:xfrm>
            <a:off x="8583593" y="9358547"/>
            <a:ext cx="18128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4" name="선"/>
          <p:cNvSpPr/>
          <p:nvPr/>
        </p:nvSpPr>
        <p:spPr>
          <a:xfrm>
            <a:off x="13006424" y="8138310"/>
            <a:ext cx="18128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5" name="선"/>
          <p:cNvSpPr/>
          <p:nvPr/>
        </p:nvSpPr>
        <p:spPr>
          <a:xfrm>
            <a:off x="17531734" y="8189110"/>
            <a:ext cx="29059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6" name="선"/>
          <p:cNvSpPr/>
          <p:nvPr/>
        </p:nvSpPr>
        <p:spPr>
          <a:xfrm>
            <a:off x="3607314" y="7791374"/>
            <a:ext cx="226037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7" name="VIO IP"/>
          <p:cNvSpPr/>
          <p:nvPr/>
        </p:nvSpPr>
        <p:spPr>
          <a:xfrm>
            <a:off x="10787754" y="8698611"/>
            <a:ext cx="1861985" cy="883980"/>
          </a:xfrm>
          <a:prstGeom prst="roundRect">
            <a:avLst>
              <a:gd name="adj" fmla="val 49588"/>
            </a:avLst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2700"/>
            </a:lvl1pPr>
          </a:lstStyle>
          <a:p>
            <a:pPr/>
            <a:r>
              <a:t>VIO IP</a:t>
            </a:r>
          </a:p>
        </p:txBody>
      </p:sp>
      <p:sp>
        <p:nvSpPr>
          <p:cNvPr id="318" name="[11:0] sram_data"/>
          <p:cNvSpPr txBox="1"/>
          <p:nvPr/>
        </p:nvSpPr>
        <p:spPr>
          <a:xfrm>
            <a:off x="3344723" y="7233920"/>
            <a:ext cx="256103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11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 sram_data</a:t>
            </a:r>
          </a:p>
        </p:txBody>
      </p:sp>
      <p:sp>
        <p:nvSpPr>
          <p:cNvPr id="319" name="[16:0] rd_addr"/>
          <p:cNvSpPr txBox="1"/>
          <p:nvPr/>
        </p:nvSpPr>
        <p:spPr>
          <a:xfrm>
            <a:off x="3497643" y="6320691"/>
            <a:ext cx="225519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16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 rd_addr</a:t>
            </a:r>
          </a:p>
        </p:txBody>
      </p:sp>
      <p:sp>
        <p:nvSpPr>
          <p:cNvPr id="320" name="선"/>
          <p:cNvSpPr/>
          <p:nvPr/>
        </p:nvSpPr>
        <p:spPr>
          <a:xfrm flipH="1">
            <a:off x="3611769" y="6858000"/>
            <a:ext cx="226037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1" name="hsync…"/>
          <p:cNvSpPr txBox="1"/>
          <p:nvPr/>
        </p:nvSpPr>
        <p:spPr>
          <a:xfrm>
            <a:off x="8171393" y="5670451"/>
            <a:ext cx="2561035" cy="150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hsync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vsync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3B3B3B"/>
                </a:solidFill>
              </a:rPr>
              <a:t>de</a:t>
            </a:r>
            <a:endParaRPr>
              <a:solidFill>
                <a:srgbClr val="3B3B3B"/>
              </a:solidFill>
            </a:endParaRP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23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 rgb_data,</a:t>
            </a:r>
          </a:p>
        </p:txBody>
      </p:sp>
      <p:sp>
        <p:nvSpPr>
          <p:cNvPr id="322" name="[9:0]h_count…"/>
          <p:cNvSpPr txBox="1"/>
          <p:nvPr/>
        </p:nvSpPr>
        <p:spPr>
          <a:xfrm>
            <a:off x="7133651" y="8454882"/>
            <a:ext cx="194935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9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]h_count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9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]v_count</a:t>
            </a:r>
          </a:p>
        </p:txBody>
      </p:sp>
      <p:sp>
        <p:nvSpPr>
          <p:cNvPr id="323" name="선"/>
          <p:cNvSpPr/>
          <p:nvPr/>
        </p:nvSpPr>
        <p:spPr>
          <a:xfrm>
            <a:off x="6853319" y="8585971"/>
            <a:ext cx="1" cy="4490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4" name="[23:0] bg_data"/>
          <p:cNvSpPr txBox="1"/>
          <p:nvPr/>
        </p:nvSpPr>
        <p:spPr>
          <a:xfrm>
            <a:off x="8324314" y="9512912"/>
            <a:ext cx="225519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23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 bg_data</a:t>
            </a:r>
          </a:p>
        </p:txBody>
      </p:sp>
      <p:sp>
        <p:nvSpPr>
          <p:cNvPr id="325" name="[23:0] mixed_data…"/>
          <p:cNvSpPr txBox="1"/>
          <p:nvPr/>
        </p:nvSpPr>
        <p:spPr>
          <a:xfrm>
            <a:off x="12555863" y="6502400"/>
            <a:ext cx="2713956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</a:t>
            </a:r>
            <a:r>
              <a:rPr>
                <a:solidFill>
                  <a:srgbClr val="098658"/>
                </a:solidFill>
              </a:rPr>
              <a:t>23</a:t>
            </a:r>
            <a: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t>] mixed_data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hsync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3B3B3B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vsync</a:t>
            </a:r>
          </a:p>
          <a:p>
            <a:pPr algn="ctr" defTabSz="457200">
              <a:lnSpc>
                <a:spcPct val="120000"/>
              </a:lnSpc>
              <a:spcBef>
                <a:spcPts val="0"/>
              </a:spcBef>
              <a:defRPr sz="2000">
                <a:solidFill>
                  <a:srgbClr val="0000F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3B3B3B"/>
                </a:solidFill>
              </a:rPr>
              <a:t>de</a:t>
            </a:r>
            <a:endParaRPr>
              <a:solidFill>
                <a:srgbClr val="3B3B3B"/>
              </a:solidFill>
            </a:endParaRPr>
          </a:p>
        </p:txBody>
      </p:sp>
      <p:sp>
        <p:nvSpPr>
          <p:cNvPr id="326" name="선"/>
          <p:cNvSpPr/>
          <p:nvPr/>
        </p:nvSpPr>
        <p:spPr>
          <a:xfrm>
            <a:off x="16481828" y="6051175"/>
            <a:ext cx="1" cy="6066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7" name="clk_125Mhz"/>
          <p:cNvSpPr txBox="1"/>
          <p:nvPr/>
        </p:nvSpPr>
        <p:spPr>
          <a:xfrm>
            <a:off x="15936946" y="5523241"/>
            <a:ext cx="1677913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clk_125Mhz</a:t>
            </a:r>
          </a:p>
        </p:txBody>
      </p:sp>
      <p:sp>
        <p:nvSpPr>
          <p:cNvPr id="328" name="HDMI_CLK_P…"/>
          <p:cNvSpPr txBox="1"/>
          <p:nvPr/>
        </p:nvSpPr>
        <p:spPr>
          <a:xfrm>
            <a:off x="17590750" y="6764020"/>
            <a:ext cx="271395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3B3B3B"/>
                </a:solidFill>
              </a:rPr>
              <a:t>HDMI_CLK_P</a:t>
            </a:r>
            <a:endParaRPr>
              <a:solidFill>
                <a:srgbClr val="3B3B3B"/>
              </a:solidFill>
            </a:endParaRPr>
          </a:p>
          <a:p>
            <a:pPr algn="ctr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3B3B3B"/>
                </a:solidFill>
              </a:rPr>
              <a:t>HDMI_CLK_N</a:t>
            </a:r>
            <a:endParaRPr>
              <a:solidFill>
                <a:srgbClr val="3B3B3B"/>
              </a:solidFill>
            </a:endParaRPr>
          </a:p>
          <a:p>
            <a:pPr algn="ctr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3B3B3B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3B3B3B"/>
                </a:solidFill>
              </a:rP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3B3B3B"/>
                </a:solidFill>
              </a:rPr>
              <a:t>] HDMI_DATA_P</a:t>
            </a:r>
            <a:endParaRPr>
              <a:solidFill>
                <a:srgbClr val="3B3B3B"/>
              </a:solidFill>
            </a:endParaRPr>
          </a:p>
          <a:p>
            <a:pPr algn="ctr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008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3B3B3B"/>
                </a:solidFill>
              </a:rPr>
              <a:t>[</a:t>
            </a:r>
            <a:r>
              <a:rPr>
                <a:solidFill>
                  <a:srgbClr val="098658"/>
                </a:solidFill>
              </a:rPr>
              <a:t>2</a:t>
            </a:r>
            <a:r>
              <a:rPr>
                <a:solidFill>
                  <a:srgbClr val="3B3B3B"/>
                </a:solidFill>
              </a:rPr>
              <a:t>:</a:t>
            </a:r>
            <a:r>
              <a:rPr>
                <a:solidFill>
                  <a:srgbClr val="098658"/>
                </a:solidFill>
              </a:rPr>
              <a:t>0</a:t>
            </a:r>
            <a:r>
              <a:rPr>
                <a:solidFill>
                  <a:srgbClr val="3B3B3B"/>
                </a:solidFill>
              </a:rPr>
              <a:t>] HDMI_DATA_N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4. Debug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Debugging</a:t>
            </a:r>
          </a:p>
        </p:txBody>
      </p:sp>
      <p:grpSp>
        <p:nvGrpSpPr>
          <p:cNvPr id="333" name="그룹화"/>
          <p:cNvGrpSpPr/>
          <p:nvPr/>
        </p:nvGrpSpPr>
        <p:grpSpPr>
          <a:xfrm>
            <a:off x="741247" y="2585465"/>
            <a:ext cx="9254109" cy="7540354"/>
            <a:chOff x="0" y="0"/>
            <a:chExt cx="9254108" cy="7540352"/>
          </a:xfrm>
        </p:grpSpPr>
        <p:pic>
          <p:nvPicPr>
            <p:cNvPr id="331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432" t="11826" r="18473" b="16079"/>
            <a:stretch>
              <a:fillRect/>
            </a:stretch>
          </p:blipFill>
          <p:spPr>
            <a:xfrm>
              <a:off x="0" y="0"/>
              <a:ext cx="9254109" cy="6950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2" name="Caption"/>
            <p:cNvSpPr/>
            <p:nvPr/>
          </p:nvSpPr>
          <p:spPr>
            <a:xfrm>
              <a:off x="0" y="7052468"/>
              <a:ext cx="9254109" cy="487885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pPr/>
              <a:r>
                <a:t>송출 화면</a:t>
              </a:r>
            </a:p>
          </p:txBody>
        </p:sp>
      </p:grpSp>
      <p:sp>
        <p:nvSpPr>
          <p:cNvPr id="334" name="Problem"/>
          <p:cNvSpPr txBox="1"/>
          <p:nvPr/>
        </p:nvSpPr>
        <p:spPr>
          <a:xfrm>
            <a:off x="445855" y="10240941"/>
            <a:ext cx="18927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335" name="SRAM 에서 나온 이후부터 hdmi 출력단의 문제"/>
          <p:cNvSpPr txBox="1"/>
          <p:nvPr/>
        </p:nvSpPr>
        <p:spPr>
          <a:xfrm>
            <a:off x="3263287" y="11122904"/>
            <a:ext cx="8461122" cy="66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SRAM 에서 나온 이후부터 hdmi 출력단의 문제</a:t>
            </a:r>
          </a:p>
        </p:txBody>
      </p:sp>
      <p:sp>
        <p:nvSpPr>
          <p:cNvPr id="336" name="화면 Tearing &amp; Noise"/>
          <p:cNvSpPr txBox="1"/>
          <p:nvPr/>
        </p:nvSpPr>
        <p:spPr>
          <a:xfrm>
            <a:off x="3296146" y="10225383"/>
            <a:ext cx="4144138" cy="66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화면 Tearing &amp; Noise</a:t>
            </a:r>
          </a:p>
        </p:txBody>
      </p:sp>
      <p:sp>
        <p:nvSpPr>
          <p:cNvPr id="337" name="Hypothesis 1"/>
          <p:cNvSpPr txBox="1"/>
          <p:nvPr/>
        </p:nvSpPr>
        <p:spPr>
          <a:xfrm>
            <a:off x="372278" y="11138462"/>
            <a:ext cx="288092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Hypothesis 1</a:t>
            </a:r>
          </a:p>
        </p:txBody>
      </p:sp>
      <p:sp>
        <p:nvSpPr>
          <p:cNvPr id="338" name="Shooting"/>
          <p:cNvSpPr txBox="1"/>
          <p:nvPr/>
        </p:nvSpPr>
        <p:spPr>
          <a:xfrm>
            <a:off x="372278" y="12064348"/>
            <a:ext cx="203988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Shooting</a:t>
            </a:r>
          </a:p>
        </p:txBody>
      </p:sp>
      <p:sp>
        <p:nvSpPr>
          <p:cNvPr id="339" name="coe 파일 SRAM에 매핑한 후 화면 관찰"/>
          <p:cNvSpPr txBox="1"/>
          <p:nvPr/>
        </p:nvSpPr>
        <p:spPr>
          <a:xfrm>
            <a:off x="3263287" y="12048789"/>
            <a:ext cx="7061392" cy="66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coe 파일 SRAM에 매핑한 후 화면 관찰</a:t>
            </a:r>
          </a:p>
        </p:txBody>
      </p:sp>
      <p:pic>
        <p:nvPicPr>
          <p:cNvPr id="34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rcRect l="0" t="23798" r="0" b="26853"/>
          <a:stretch>
            <a:fillRect/>
          </a:stretch>
        </p:blipFill>
        <p:spPr>
          <a:xfrm>
            <a:off x="12095916" y="2524661"/>
            <a:ext cx="10564155" cy="695084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Result"/>
          <p:cNvSpPr txBox="1"/>
          <p:nvPr/>
        </p:nvSpPr>
        <p:spPr>
          <a:xfrm>
            <a:off x="12371372" y="10240941"/>
            <a:ext cx="147276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342" name="✅ 확정된 것…"/>
          <p:cNvSpPr txBox="1"/>
          <p:nvPr/>
        </p:nvSpPr>
        <p:spPr>
          <a:xfrm>
            <a:off x="14456689" y="10269879"/>
            <a:ext cx="6336095" cy="2653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20000"/>
              </a:lnSpc>
              <a:spcBef>
                <a:spcPts val="0"/>
              </a:spcBef>
              <a:defRPr i="1" sz="3500">
                <a:solidFill>
                  <a:srgbClr val="1F1F1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✅ 확정된 것</a:t>
            </a:r>
            <a:endParaRPr>
              <a:solidFill>
                <a:srgbClr val="555555"/>
              </a:solidFill>
            </a:endParaRP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lr>
                <a:srgbClr val="1F1F1F"/>
              </a:buClr>
              <a:buSzPct val="100000"/>
              <a:buFont typeface="Helvetica Neue"/>
              <a:buAutoNum type="arabicPeriod" startAt="1"/>
              <a:defRPr i="1" sz="3500">
                <a:solidFill>
                  <a:srgbClr val="1F1F1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HDMI TX 모듈: Pass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lr>
                <a:srgbClr val="1F1F1F"/>
              </a:buClr>
              <a:buSzPct val="100000"/>
              <a:buFont typeface="Helvetica Neue"/>
              <a:buAutoNum type="arabicPeriod" startAt="1"/>
              <a:defRPr i="1" sz="3500">
                <a:solidFill>
                  <a:srgbClr val="1F1F1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Video Timing Generator: Pass</a:t>
            </a:r>
            <a:endParaRPr>
              <a:solidFill>
                <a:srgbClr val="333333"/>
              </a:solidFill>
            </a:endParaRP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lr>
                <a:srgbClr val="1F1F1F"/>
              </a:buClr>
              <a:buSzPct val="100000"/>
              <a:buFont typeface="Helvetica Neue"/>
              <a:buAutoNum type="arabicPeriod" startAt="1"/>
              <a:defRPr i="1" sz="3500">
                <a:solidFill>
                  <a:srgbClr val="1F1F1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333333"/>
                </a:solidFill>
              </a:rPr>
              <a:t>하드웨어</a:t>
            </a:r>
            <a:r>
              <a:t> 연결: Pass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4. Debug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Debugging</a:t>
            </a:r>
          </a:p>
        </p:txBody>
      </p:sp>
      <p:sp>
        <p:nvSpPr>
          <p:cNvPr id="345" name="Problem"/>
          <p:cNvSpPr txBox="1"/>
          <p:nvPr/>
        </p:nvSpPr>
        <p:spPr>
          <a:xfrm>
            <a:off x="351068" y="2984047"/>
            <a:ext cx="18927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346" name="초기화 설정이 안된 채 YUV raw data 송출"/>
          <p:cNvSpPr txBox="1"/>
          <p:nvPr/>
        </p:nvSpPr>
        <p:spPr>
          <a:xfrm>
            <a:off x="3168500" y="3866009"/>
            <a:ext cx="7678357" cy="666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초기화 설정이 안된 채 YUV raw data 송출</a:t>
            </a:r>
          </a:p>
        </p:txBody>
      </p:sp>
      <p:sp>
        <p:nvSpPr>
          <p:cNvPr id="347" name="화면 Tearing &amp; Noise"/>
          <p:cNvSpPr txBox="1"/>
          <p:nvPr/>
        </p:nvSpPr>
        <p:spPr>
          <a:xfrm>
            <a:off x="3201358" y="2968488"/>
            <a:ext cx="4144138" cy="66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화면 Tearing &amp; Noise</a:t>
            </a:r>
          </a:p>
        </p:txBody>
      </p:sp>
      <p:sp>
        <p:nvSpPr>
          <p:cNvPr id="348" name="Hypothesis 2"/>
          <p:cNvSpPr txBox="1"/>
          <p:nvPr/>
        </p:nvSpPr>
        <p:spPr>
          <a:xfrm>
            <a:off x="277491" y="3881568"/>
            <a:ext cx="288092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Hypothesis 2</a:t>
            </a:r>
          </a:p>
        </p:txBody>
      </p:sp>
      <p:sp>
        <p:nvSpPr>
          <p:cNvPr id="349" name="Shooting"/>
          <p:cNvSpPr txBox="1"/>
          <p:nvPr/>
        </p:nvSpPr>
        <p:spPr>
          <a:xfrm>
            <a:off x="277491" y="4807453"/>
            <a:ext cx="203988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Shooting</a:t>
            </a:r>
          </a:p>
        </p:txBody>
      </p:sp>
      <p:sp>
        <p:nvSpPr>
          <p:cNvPr id="350" name="초기화 모듈 ILA 점검 - SCCB 통신모듈"/>
          <p:cNvSpPr txBox="1"/>
          <p:nvPr/>
        </p:nvSpPr>
        <p:spPr>
          <a:xfrm>
            <a:off x="3168500" y="4791895"/>
            <a:ext cx="7110286" cy="66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초기화 모듈 ILA 점검 - SCCB 통신모듈</a:t>
            </a:r>
          </a:p>
        </p:txBody>
      </p:sp>
      <p:pic>
        <p:nvPicPr>
          <p:cNvPr id="351" name="붙여넣은 동영상.png" descr="붙여넣은 동영상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36" y="6406803"/>
            <a:ext cx="14160501" cy="455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붙여넣은 동영상.png" descr="붙여넣은 동영상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65219" y="2086211"/>
            <a:ext cx="5234861" cy="4652258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Result"/>
          <p:cNvSpPr txBox="1"/>
          <p:nvPr/>
        </p:nvSpPr>
        <p:spPr>
          <a:xfrm>
            <a:off x="14622567" y="2132896"/>
            <a:ext cx="147276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354" name="CHECKING 상태에서 마지막 바이트를 보낸 후 (byte_index == 0),…"/>
          <p:cNvSpPr txBox="1"/>
          <p:nvPr/>
        </p:nvSpPr>
        <p:spPr>
          <a:xfrm>
            <a:off x="14874129" y="7557922"/>
            <a:ext cx="7736457" cy="160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55555"/>
                </a:solidFill>
              </a:defRPr>
            </a:pPr>
            <a:r>
              <a:t>CHECKING 상태에서 마지막 바이트를 보낸 후 (byte_index == 0), 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555555"/>
                </a:solidFill>
              </a:defRPr>
            </a:pPr>
            <a:r>
              <a:t>count를 0으로 초기화하는 코드가 빠져 있었음</a:t>
            </a:r>
          </a:p>
        </p:txBody>
      </p:sp>
      <p:sp>
        <p:nvSpPr>
          <p:cNvPr id="355" name="수정 후, 인터페이스 정상 동작 ILA로 확인 그러나 여전히 찢어짐, 노이즈 존재"/>
          <p:cNvSpPr txBox="1"/>
          <p:nvPr/>
        </p:nvSpPr>
        <p:spPr>
          <a:xfrm>
            <a:off x="14968498" y="9276664"/>
            <a:ext cx="8083551" cy="1230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>
              <a:lnSpc>
                <a:spcPct val="100000"/>
              </a:lnSpc>
              <a:buSzPct val="123000"/>
              <a:buChar char="➡️"/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수정 후, 인터페이스 정상 동작 ILA로 확인</a:t>
            </a:r>
            <a:br/>
            <a:r>
              <a:t>그러나 여전히 찢어짐, 노이즈 존재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4. Debug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Debugging</a:t>
            </a:r>
          </a:p>
        </p:txBody>
      </p:sp>
      <p:sp>
        <p:nvSpPr>
          <p:cNvPr id="358" name="Problem"/>
          <p:cNvSpPr txBox="1"/>
          <p:nvPr/>
        </p:nvSpPr>
        <p:spPr>
          <a:xfrm>
            <a:off x="351068" y="2984047"/>
            <a:ext cx="18927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359" name="화면 Tearing &amp; Noise"/>
          <p:cNvSpPr txBox="1"/>
          <p:nvPr/>
        </p:nvSpPr>
        <p:spPr>
          <a:xfrm>
            <a:off x="3201358" y="2968488"/>
            <a:ext cx="4144138" cy="66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화면 Tearing &amp; Noise</a:t>
            </a:r>
          </a:p>
        </p:txBody>
      </p:sp>
      <p:sp>
        <p:nvSpPr>
          <p:cNvPr id="360" name="Hypothesis 2"/>
          <p:cNvSpPr txBox="1"/>
          <p:nvPr/>
        </p:nvSpPr>
        <p:spPr>
          <a:xfrm>
            <a:off x="277491" y="3881568"/>
            <a:ext cx="288092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Hypothesis 2</a:t>
            </a:r>
          </a:p>
        </p:txBody>
      </p:sp>
      <p:sp>
        <p:nvSpPr>
          <p:cNvPr id="361" name="Shooting"/>
          <p:cNvSpPr txBox="1"/>
          <p:nvPr/>
        </p:nvSpPr>
        <p:spPr>
          <a:xfrm>
            <a:off x="277491" y="4845553"/>
            <a:ext cx="203988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Shooting</a:t>
            </a:r>
          </a:p>
        </p:txBody>
      </p:sp>
      <p:sp>
        <p:nvSpPr>
          <p:cNvPr id="362" name="카메라 내부 레지스터를 조작하여  Color Bar Test Pattern 모드 활성화"/>
          <p:cNvSpPr txBox="1"/>
          <p:nvPr/>
        </p:nvSpPr>
        <p:spPr>
          <a:xfrm>
            <a:off x="3219300" y="4779162"/>
            <a:ext cx="6615113" cy="1174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카메라 내부 레지스터를 조작하여 </a:t>
            </a:r>
            <a:br/>
            <a:r>
              <a:t>Color Bar Test Pattern 모드 활성화</a:t>
            </a:r>
          </a:p>
        </p:txBody>
      </p:sp>
      <p:sp>
        <p:nvSpPr>
          <p:cNvPr id="363" name="Result"/>
          <p:cNvSpPr txBox="1"/>
          <p:nvPr/>
        </p:nvSpPr>
        <p:spPr>
          <a:xfrm>
            <a:off x="8341807" y="9879844"/>
            <a:ext cx="147276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</a:t>
            </a:r>
          </a:p>
        </p:txBody>
      </p:sp>
      <p:pic>
        <p:nvPicPr>
          <p:cNvPr id="36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652" y="6945501"/>
            <a:ext cx="5626101" cy="542290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ROM 코드가 적용됨 ➡️ 초기화 모듈 동작하는 것 확인  컬러바는 식별되나, 동일한 세로 줄무늬 노이즈가 여전히 오버레이 되어 나타남"/>
          <p:cNvSpPr txBox="1"/>
          <p:nvPr/>
        </p:nvSpPr>
        <p:spPr>
          <a:xfrm>
            <a:off x="8324922" y="10648386"/>
            <a:ext cx="13777342" cy="1191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ROM 코드가 적용됨 ➡️ 초기화 모듈 동작하는 것 확인</a:t>
            </a:r>
            <a:br/>
            <a:r>
              <a:t> 컬러바는 식별되나, 동일한 세로 줄무늬 노이즈가 여전히 오버레이 되어 나타남</a:t>
            </a:r>
          </a:p>
        </p:txBody>
      </p:sp>
      <p:grpSp>
        <p:nvGrpSpPr>
          <p:cNvPr id="368" name="그룹화"/>
          <p:cNvGrpSpPr/>
          <p:nvPr/>
        </p:nvGrpSpPr>
        <p:grpSpPr>
          <a:xfrm>
            <a:off x="11647529" y="1014060"/>
            <a:ext cx="10592991" cy="9154797"/>
            <a:chOff x="0" y="0"/>
            <a:chExt cx="10592990" cy="9154796"/>
          </a:xfrm>
        </p:grpSpPr>
        <p:pic>
          <p:nvPicPr>
            <p:cNvPr id="366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8126" r="0" b="11325"/>
            <a:stretch>
              <a:fillRect/>
            </a:stretch>
          </p:blipFill>
          <p:spPr>
            <a:xfrm>
              <a:off x="0" y="0"/>
              <a:ext cx="10592922" cy="85518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7" name="Caption"/>
            <p:cNvSpPr/>
            <p:nvPr/>
          </p:nvSpPr>
          <p:spPr>
            <a:xfrm>
              <a:off x="0" y="8653462"/>
              <a:ext cx="10592991" cy="501335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457200">
                <a:lnSpc>
                  <a:spcPct val="100000"/>
                </a:lnSpc>
                <a:spcBef>
                  <a:spcPts val="0"/>
                </a:spcBef>
                <a:defRPr sz="2500">
                  <a:solidFill>
                    <a:srgbClr val="708091"/>
                  </a:solidFill>
                </a:defRPr>
              </a:pPr>
              <a:r>
                <a:rPr>
                  <a:solidFill>
                    <a:srgbClr val="E57523"/>
                  </a:solidFill>
                </a:rPr>
                <a:t>22</a:t>
              </a:r>
              <a:r>
                <a:rPr>
                  <a:solidFill>
                    <a:srgbClr val="A77F71"/>
                  </a:solidFill>
                </a:rPr>
                <a:t>:</a:t>
              </a:r>
              <a:r>
                <a:rPr>
                  <a:solidFill>
                    <a:srgbClr val="555555"/>
                  </a:solidFill>
                </a:rPr>
                <a:t> dout </a:t>
              </a:r>
              <a:r>
                <a:rPr>
                  <a:solidFill>
                    <a:srgbClr val="A77F71"/>
                  </a:solidFill>
                </a:rPr>
                <a:t>=</a:t>
              </a:r>
              <a:r>
                <a:rPr>
                  <a:solidFill>
                    <a:srgbClr val="555555"/>
                  </a:solidFill>
                </a:rPr>
                <a:t> </a:t>
              </a:r>
              <a:r>
                <a:rPr>
                  <a:solidFill>
                    <a:srgbClr val="E57523"/>
                  </a:solidFill>
                </a:rPr>
                <a:t>16</a:t>
              </a:r>
              <a:r>
                <a:rPr>
                  <a:solidFill>
                    <a:srgbClr val="555555"/>
                  </a:solidFill>
                </a:rPr>
                <a:t>'h71_B5</a:t>
              </a:r>
              <a:r>
                <a:rPr>
                  <a:solidFill>
                    <a:srgbClr val="666666"/>
                  </a:solidFill>
                </a:rPr>
                <a:t>;</a:t>
              </a:r>
              <a:r>
                <a:rPr>
                  <a:solidFill>
                    <a:srgbClr val="555555"/>
                  </a:solidFill>
                </a:rPr>
                <a:t>     </a:t>
              </a:r>
              <a:r>
                <a:t>// 테스트 패턴 키기 </a:t>
              </a:r>
            </a:p>
          </p:txBody>
        </p:sp>
      </p:grpSp>
      <p:sp>
        <p:nvSpPr>
          <p:cNvPr id="369" name="초기화 설정이 안된 채 YUV raw data 송출"/>
          <p:cNvSpPr txBox="1"/>
          <p:nvPr/>
        </p:nvSpPr>
        <p:spPr>
          <a:xfrm>
            <a:off x="3320900" y="3866009"/>
            <a:ext cx="7678357" cy="666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5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초기화 설정이 안된 채 YUV raw data 송출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